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50"/>
  </p:notesMasterIdLst>
  <p:handoutMasterIdLst>
    <p:handoutMasterId r:id="rId51"/>
  </p:handoutMasterIdLst>
  <p:sldIdLst>
    <p:sldId id="256" r:id="rId2"/>
    <p:sldId id="367" r:id="rId3"/>
    <p:sldId id="415" r:id="rId4"/>
    <p:sldId id="452" r:id="rId5"/>
    <p:sldId id="257" r:id="rId6"/>
    <p:sldId id="368" r:id="rId7"/>
    <p:sldId id="416" r:id="rId8"/>
    <p:sldId id="417" r:id="rId9"/>
    <p:sldId id="418" r:id="rId10"/>
    <p:sldId id="419" r:id="rId11"/>
    <p:sldId id="420" r:id="rId12"/>
    <p:sldId id="421" r:id="rId13"/>
    <p:sldId id="422" r:id="rId14"/>
    <p:sldId id="423" r:id="rId15"/>
    <p:sldId id="424" r:id="rId16"/>
    <p:sldId id="425" r:id="rId17"/>
    <p:sldId id="456" r:id="rId18"/>
    <p:sldId id="453" r:id="rId19"/>
    <p:sldId id="454" r:id="rId20"/>
    <p:sldId id="455" r:id="rId21"/>
    <p:sldId id="457" r:id="rId22"/>
    <p:sldId id="430" r:id="rId23"/>
    <p:sldId id="426" r:id="rId24"/>
    <p:sldId id="427" r:id="rId25"/>
    <p:sldId id="431" r:id="rId26"/>
    <p:sldId id="428" r:id="rId27"/>
    <p:sldId id="433" r:id="rId28"/>
    <p:sldId id="429" r:id="rId29"/>
    <p:sldId id="432" r:id="rId30"/>
    <p:sldId id="434" r:id="rId31"/>
    <p:sldId id="435" r:id="rId32"/>
    <p:sldId id="436" r:id="rId33"/>
    <p:sldId id="437" r:id="rId34"/>
    <p:sldId id="438" r:id="rId35"/>
    <p:sldId id="439" r:id="rId36"/>
    <p:sldId id="440" r:id="rId37"/>
    <p:sldId id="441" r:id="rId38"/>
    <p:sldId id="442" r:id="rId39"/>
    <p:sldId id="443" r:id="rId40"/>
    <p:sldId id="444" r:id="rId41"/>
    <p:sldId id="445" r:id="rId42"/>
    <p:sldId id="446" r:id="rId43"/>
    <p:sldId id="447" r:id="rId44"/>
    <p:sldId id="448" r:id="rId45"/>
    <p:sldId id="449" r:id="rId46"/>
    <p:sldId id="366" r:id="rId47"/>
    <p:sldId id="451" r:id="rId48"/>
    <p:sldId id="45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4B3CF4C-2C45-4BDE-B5CA-52BFF3C28F04}">
          <p14:sldIdLst>
            <p14:sldId id="256"/>
            <p14:sldId id="367"/>
            <p14:sldId id="415"/>
            <p14:sldId id="452"/>
          </p14:sldIdLst>
        </p14:section>
        <p14:section name="Agenda" id="{6DC58C8F-B829-438C-AF0D-EF5AE28ACCF7}">
          <p14:sldIdLst>
            <p14:sldId id="257"/>
          </p14:sldIdLst>
        </p14:section>
        <p14:section name="Xamarin" id="{3135C010-6568-4341-9B7B-621F2D706E6E}">
          <p14:sldIdLst>
            <p14:sldId id="368"/>
            <p14:sldId id="416"/>
            <p14:sldId id="417"/>
            <p14:sldId id="418"/>
            <p14:sldId id="419"/>
            <p14:sldId id="420"/>
            <p14:sldId id="421"/>
            <p14:sldId id="422"/>
            <p14:sldId id="423"/>
            <p14:sldId id="424"/>
            <p14:sldId id="425"/>
            <p14:sldId id="456"/>
            <p14:sldId id="453"/>
            <p14:sldId id="454"/>
            <p14:sldId id="455"/>
            <p14:sldId id="457"/>
          </p14:sldIdLst>
        </p14:section>
        <p14:section name="Novedades" id="{DD14017E-602E-4AD1-AF97-8C44A59D6EE7}">
          <p14:sldIdLst>
            <p14:sldId id="430"/>
            <p14:sldId id="426"/>
            <p14:sldId id="427"/>
          </p14:sldIdLst>
        </p14:section>
        <p14:section name="Xamarin.Forms 2.0" id="{7D253BAD-2D65-4AC1-879D-09EE711C0977}">
          <p14:sldIdLst>
            <p14:sldId id="431"/>
            <p14:sldId id="428"/>
            <p14:sldId id="433"/>
          </p14:sldIdLst>
        </p14:section>
        <p14:section name="Preview" id="{D0E143CE-FB01-464F-923C-7654AE13A3C3}">
          <p14:sldIdLst>
            <p14:sldId id="429"/>
            <p14:sldId id="432"/>
          </p14:sldIdLst>
        </p14:section>
        <p14:section name="Tests" id="{485EA08F-A42B-4EA9-A979-784795157894}">
          <p14:sldIdLst>
            <p14:sldId id="434"/>
            <p14:sldId id="435"/>
            <p14:sldId id="436"/>
            <p14:sldId id="437"/>
            <p14:sldId id="438"/>
            <p14:sldId id="439"/>
            <p14:sldId id="440"/>
            <p14:sldId id="441"/>
            <p14:sldId id="442"/>
          </p14:sldIdLst>
        </p14:section>
        <p14:section name="Xamarin Insights" id="{25D8F595-011D-428C-9857-80FDB8C17C2E}">
          <p14:sldIdLst>
            <p14:sldId id="443"/>
            <p14:sldId id="444"/>
            <p14:sldId id="445"/>
            <p14:sldId id="446"/>
            <p14:sldId id="447"/>
            <p14:sldId id="448"/>
            <p14:sldId id="449"/>
          </p14:sldIdLst>
        </p14:section>
        <p14:section name="P&amp;R" id="{44A3C956-8714-4294-B1CE-16CE50823727}">
          <p14:sldIdLst>
            <p14:sldId id="366"/>
          </p14:sldIdLst>
        </p14:section>
        <p14:section name="Conclusiones &amp; Próximos pasos" id="{835FC299-188D-4CE8-BDCC-334E65879594}">
          <p14:sldIdLst>
            <p14:sldId id="451"/>
            <p14:sldId id="4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3" autoAdjust="0"/>
    <p:restoredTop sz="84695" autoAdjust="0"/>
  </p:normalViewPr>
  <p:slideViewPr>
    <p:cSldViewPr snapToGrid="0">
      <p:cViewPr varScale="1">
        <p:scale>
          <a:sx n="81" d="100"/>
          <a:sy n="81" d="100"/>
        </p:scale>
        <p:origin x="312" y="45"/>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4324197456087201"/>
                  <c:y val="-0.22475272827738599"/>
                </c:manualLayout>
              </c:layout>
              <c:tx>
                <c:rich>
                  <a:bodyPr/>
                  <a:lstStyle/>
                  <a:p>
                    <a:r>
                      <a:rPr lang="en-US" sz="1100" b="1" smtClean="0">
                        <a:solidFill>
                          <a:schemeClr val="bg1"/>
                        </a:solidFill>
                      </a:rPr>
                      <a:t>86</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25680395719766"/>
                  <c:y val="0.14956278491504299"/>
                </c:manualLayout>
              </c:layout>
              <c:tx>
                <c:rich>
                  <a:bodyPr/>
                  <a:lstStyle/>
                  <a:p>
                    <a:r>
                      <a:rPr lang="en-US" sz="1100" b="1" smtClean="0">
                        <a:solidFill>
                          <a:schemeClr val="bg1"/>
                        </a:solidFill>
                      </a:rPr>
                      <a:t>14</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8740837950811701"/>
                  <c:y val="0.149562094211908"/>
                </c:manualLayout>
              </c:layout>
              <c:tx>
                <c:rich>
                  <a:bodyPr/>
                  <a:lstStyle/>
                  <a:p>
                    <a:r>
                      <a:rPr lang="en-US" sz="1100" b="1" smtClean="0">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8740837950811701"/>
                  <c:y val="0.15833402403646901"/>
                </c:manualLayout>
              </c:layout>
              <c:tx>
                <c:rich>
                  <a:bodyPr/>
                  <a:lstStyle/>
                  <a:p>
                    <a:r>
                      <a:rPr lang="en-US" sz="1100" b="1" smtClean="0">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0497083697871099"/>
                  <c:y val="-0.15457728968089501"/>
                </c:manualLayout>
              </c:layout>
              <c:tx>
                <c:rich>
                  <a:bodyPr/>
                  <a:lstStyle/>
                  <a:p>
                    <a:r>
                      <a:rPr lang="en-US" sz="1100" b="1" smtClean="0">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9975405852046299"/>
                  <c:y val="0.12324561403508801"/>
                </c:manualLayout>
              </c:layout>
              <c:tx>
                <c:rich>
                  <a:bodyPr/>
                  <a:lstStyle/>
                  <a:p>
                    <a:r>
                      <a:rPr lang="en-US" sz="1100" b="1" smtClean="0">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8027947895401999"/>
                  <c:y val="-0.242297969332781"/>
                </c:manualLayout>
              </c:layout>
              <c:tx>
                <c:rich>
                  <a:bodyPr/>
                  <a:lstStyle/>
                  <a:p>
                    <a:r>
                      <a:rPr lang="en-US" sz="1100" b="1" smtClean="0">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3185233790220699"/>
                  <c:y val="0.167105953861031"/>
                </c:manualLayout>
              </c:layout>
              <c:tx>
                <c:rich>
                  <a:bodyPr/>
                  <a:lstStyle/>
                  <a:p>
                    <a:r>
                      <a:rPr lang="en-US" sz="1100" b="1" smtClean="0">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5435355302809398"/>
                  <c:y val="-0.17212253073629"/>
                </c:manualLayout>
              </c:layout>
              <c:tx>
                <c:rich>
                  <a:bodyPr/>
                  <a:lstStyle/>
                  <a:p>
                    <a:r>
                      <a:rPr lang="en-US" sz="1100" b="1" smtClean="0">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5654369592689801"/>
                  <c:y val="0.184649813510153"/>
                </c:manualLayout>
              </c:layout>
              <c:tx>
                <c:rich>
                  <a:bodyPr/>
                  <a:lstStyle/>
                  <a:p>
                    <a:r>
                      <a:rPr lang="en-US" sz="1100" b="1" smtClean="0">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6176096043550101"/>
                  <c:y val="-0.24229866003591699"/>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3185233790220699"/>
                  <c:y val="0.167105953861031"/>
                </c:manualLayout>
              </c:layout>
              <c:tx>
                <c:rich>
                  <a:bodyPr/>
                  <a:lstStyle/>
                  <a:p>
                    <a:r>
                      <a:rPr lang="en-US" sz="1100" b="1" smtClean="0">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8C76DA-CFAD-479B-9B56-E9A338DF3D16}" type="datetimeFigureOut">
              <a:rPr lang="es-ES" smtClean="0"/>
              <a:t>09/12/2015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342566-6AA6-4147-B265-5E6F7B507209}" type="slidenum">
              <a:rPr lang="es-ES" smtClean="0"/>
              <a:t>‹#›</a:t>
            </a:fld>
            <a:endParaRPr lang="es-ES"/>
          </a:p>
        </p:txBody>
      </p:sp>
    </p:spTree>
    <p:extLst>
      <p:ext uri="{BB962C8B-B14F-4D97-AF65-F5344CB8AC3E}">
        <p14:creationId xmlns:p14="http://schemas.microsoft.com/office/powerpoint/2010/main" val="3763200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09/12/2015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98004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52727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08719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678583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1756333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529810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102431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23</a:t>
            </a:fld>
            <a:endParaRPr lang="en-US"/>
          </a:p>
        </p:txBody>
      </p:sp>
    </p:spTree>
    <p:extLst>
      <p:ext uri="{BB962C8B-B14F-4D97-AF65-F5344CB8AC3E}">
        <p14:creationId xmlns:p14="http://schemas.microsoft.com/office/powerpoint/2010/main" val="349992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24</a:t>
            </a:fld>
            <a:endParaRPr lang="en-US"/>
          </a:p>
        </p:txBody>
      </p:sp>
    </p:spTree>
    <p:extLst>
      <p:ext uri="{BB962C8B-B14F-4D97-AF65-F5344CB8AC3E}">
        <p14:creationId xmlns:p14="http://schemas.microsoft.com/office/powerpoint/2010/main" val="1159181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26</a:t>
            </a:fld>
            <a:endParaRPr lang="en-US"/>
          </a:p>
        </p:txBody>
      </p:sp>
    </p:spTree>
    <p:extLst>
      <p:ext uri="{BB962C8B-B14F-4D97-AF65-F5344CB8AC3E}">
        <p14:creationId xmlns:p14="http://schemas.microsoft.com/office/powerpoint/2010/main" val="88952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28</a:t>
            </a:fld>
            <a:endParaRPr lang="en-US"/>
          </a:p>
        </p:txBody>
      </p:sp>
    </p:spTree>
    <p:extLst>
      <p:ext uri="{BB962C8B-B14F-4D97-AF65-F5344CB8AC3E}">
        <p14:creationId xmlns:p14="http://schemas.microsoft.com/office/powerpoint/2010/main" val="3089421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30</a:t>
            </a:fld>
            <a:endParaRPr lang="en-US"/>
          </a:p>
        </p:txBody>
      </p:sp>
    </p:spTree>
    <p:extLst>
      <p:ext uri="{BB962C8B-B14F-4D97-AF65-F5344CB8AC3E}">
        <p14:creationId xmlns:p14="http://schemas.microsoft.com/office/powerpoint/2010/main" val="1043514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31</a:t>
            </a:fld>
            <a:endParaRPr lang="en-US"/>
          </a:p>
        </p:txBody>
      </p:sp>
    </p:spTree>
    <p:extLst>
      <p:ext uri="{BB962C8B-B14F-4D97-AF65-F5344CB8AC3E}">
        <p14:creationId xmlns:p14="http://schemas.microsoft.com/office/powerpoint/2010/main" val="810433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32</a:t>
            </a:fld>
            <a:endParaRPr lang="en-US"/>
          </a:p>
        </p:txBody>
      </p:sp>
    </p:spTree>
    <p:extLst>
      <p:ext uri="{BB962C8B-B14F-4D97-AF65-F5344CB8AC3E}">
        <p14:creationId xmlns:p14="http://schemas.microsoft.com/office/powerpoint/2010/main" val="13856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33</a:t>
            </a:fld>
            <a:endParaRPr lang="en-US"/>
          </a:p>
        </p:txBody>
      </p:sp>
    </p:spTree>
    <p:extLst>
      <p:ext uri="{BB962C8B-B14F-4D97-AF65-F5344CB8AC3E}">
        <p14:creationId xmlns:p14="http://schemas.microsoft.com/office/powerpoint/2010/main" val="491059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34</a:t>
            </a:fld>
            <a:endParaRPr lang="en-US"/>
          </a:p>
        </p:txBody>
      </p:sp>
    </p:spTree>
    <p:extLst>
      <p:ext uri="{BB962C8B-B14F-4D97-AF65-F5344CB8AC3E}">
        <p14:creationId xmlns:p14="http://schemas.microsoft.com/office/powerpoint/2010/main" val="4081226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35</a:t>
            </a:fld>
            <a:endParaRPr lang="en-US"/>
          </a:p>
        </p:txBody>
      </p:sp>
    </p:spTree>
    <p:extLst>
      <p:ext uri="{BB962C8B-B14F-4D97-AF65-F5344CB8AC3E}">
        <p14:creationId xmlns:p14="http://schemas.microsoft.com/office/powerpoint/2010/main" val="3953051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37</a:t>
            </a:fld>
            <a:endParaRPr lang="en-US"/>
          </a:p>
        </p:txBody>
      </p:sp>
    </p:spTree>
    <p:extLst>
      <p:ext uri="{BB962C8B-B14F-4D97-AF65-F5344CB8AC3E}">
        <p14:creationId xmlns:p14="http://schemas.microsoft.com/office/powerpoint/2010/main" val="382337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39</a:t>
            </a:fld>
            <a:endParaRPr lang="en-US"/>
          </a:p>
        </p:txBody>
      </p:sp>
    </p:spTree>
    <p:extLst>
      <p:ext uri="{BB962C8B-B14F-4D97-AF65-F5344CB8AC3E}">
        <p14:creationId xmlns:p14="http://schemas.microsoft.com/office/powerpoint/2010/main" val="5358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40</a:t>
            </a:fld>
            <a:endParaRPr lang="en-US"/>
          </a:p>
        </p:txBody>
      </p:sp>
    </p:spTree>
    <p:extLst>
      <p:ext uri="{BB962C8B-B14F-4D97-AF65-F5344CB8AC3E}">
        <p14:creationId xmlns:p14="http://schemas.microsoft.com/office/powerpoint/2010/main" val="68805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DADF684-E55A-4400-B096-3A029DCCD2D1}" type="slidenum">
              <a:rPr lang="es-ES" smtClean="0"/>
              <a:t>4</a:t>
            </a:fld>
            <a:endParaRPr lang="es-ES"/>
          </a:p>
        </p:txBody>
      </p:sp>
    </p:spTree>
    <p:extLst>
      <p:ext uri="{BB962C8B-B14F-4D97-AF65-F5344CB8AC3E}">
        <p14:creationId xmlns:p14="http://schemas.microsoft.com/office/powerpoint/2010/main" val="3418872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41</a:t>
            </a:fld>
            <a:endParaRPr lang="en-US"/>
          </a:p>
        </p:txBody>
      </p:sp>
    </p:spTree>
    <p:extLst>
      <p:ext uri="{BB962C8B-B14F-4D97-AF65-F5344CB8AC3E}">
        <p14:creationId xmlns:p14="http://schemas.microsoft.com/office/powerpoint/2010/main" val="391773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42</a:t>
            </a:fld>
            <a:endParaRPr lang="en-US"/>
          </a:p>
        </p:txBody>
      </p:sp>
    </p:spTree>
    <p:extLst>
      <p:ext uri="{BB962C8B-B14F-4D97-AF65-F5344CB8AC3E}">
        <p14:creationId xmlns:p14="http://schemas.microsoft.com/office/powerpoint/2010/main" val="86476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43</a:t>
            </a:fld>
            <a:endParaRPr lang="en-US"/>
          </a:p>
        </p:txBody>
      </p:sp>
    </p:spTree>
    <p:extLst>
      <p:ext uri="{BB962C8B-B14F-4D97-AF65-F5344CB8AC3E}">
        <p14:creationId xmlns:p14="http://schemas.microsoft.com/office/powerpoint/2010/main" val="34656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12/9/2015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925390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48</a:t>
            </a:fld>
            <a:endParaRPr lang="en-US"/>
          </a:p>
        </p:txBody>
      </p:sp>
    </p:spTree>
    <p:extLst>
      <p:ext uri="{BB962C8B-B14F-4D97-AF65-F5344CB8AC3E}">
        <p14:creationId xmlns:p14="http://schemas.microsoft.com/office/powerpoint/2010/main" val="2173534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70468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12/9/2015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01333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01691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54463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12/9/2015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183698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12/9/2015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088401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err="1" smtClean="0"/>
              <a:t>Conclusiones</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50000"/>
          </a:schemeClr>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10472959" y="5622049"/>
            <a:ext cx="1350521" cy="287683"/>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038" y="2217294"/>
            <a:ext cx="1444962" cy="2287854"/>
          </a:xfrm>
          <a:prstGeom prst="rect">
            <a:avLst/>
          </a:prstGeom>
        </p:spPr>
      </p:pic>
      <p:sp>
        <p:nvSpPr>
          <p:cNvPr id="2" name="TextBox 1"/>
          <p:cNvSpPr txBox="1"/>
          <p:nvPr userDrawn="1"/>
        </p:nvSpPr>
        <p:spPr>
          <a:xfrm>
            <a:off x="3124200" y="2508680"/>
            <a:ext cx="7239000" cy="2148280"/>
          </a:xfrm>
          <a:prstGeom prst="rect">
            <a:avLst/>
          </a:prstGeom>
          <a:noFill/>
        </p:spPr>
        <p:txBody>
          <a:bodyPr wrap="square" lIns="137160" tIns="109728" rIns="137160" bIns="109728" rtlCol="0">
            <a:spAutoFit/>
          </a:bodyPr>
          <a:lstStyle/>
          <a:p>
            <a:pPr>
              <a:lnSpc>
                <a:spcPct val="90000"/>
              </a:lnSpc>
              <a:spcBef>
                <a:spcPts val="600"/>
              </a:spcBef>
            </a:pPr>
            <a:r>
              <a:rPr lang="en-US" sz="3200" b="1" dirty="0" err="1" smtClean="0"/>
              <a:t>Permaneced</a:t>
            </a:r>
            <a:r>
              <a:rPr lang="en-US" sz="3200" b="1" dirty="0" smtClean="0"/>
              <a:t> </a:t>
            </a:r>
            <a:r>
              <a:rPr lang="en-US" sz="3200" b="1" dirty="0" err="1" smtClean="0"/>
              <a:t>atentos</a:t>
            </a:r>
            <a:r>
              <a:rPr lang="en-US" sz="3200" b="1" dirty="0" smtClean="0"/>
              <a:t> para </a:t>
            </a:r>
            <a:r>
              <a:rPr lang="en-US" sz="3200" b="1" dirty="0" err="1" smtClean="0"/>
              <a:t>más</a:t>
            </a:r>
            <a:r>
              <a:rPr lang="en-US" sz="3200" b="1" dirty="0" smtClean="0"/>
              <a:t> </a:t>
            </a:r>
            <a:r>
              <a:rPr lang="en-US" sz="3200" b="1" dirty="0" err="1" smtClean="0"/>
              <a:t>eventos</a:t>
            </a:r>
            <a:r>
              <a:rPr lang="en-US" sz="3200" b="1" dirty="0" smtClean="0"/>
              <a:t> MVP</a:t>
            </a:r>
            <a:r>
              <a:rPr lang="en-US" sz="3200" b="1" baseline="0" dirty="0" smtClean="0"/>
              <a:t> </a:t>
            </a:r>
            <a:r>
              <a:rPr lang="en-US" sz="3200" b="1" baseline="0" dirty="0" err="1" smtClean="0"/>
              <a:t>globales</a:t>
            </a:r>
            <a:r>
              <a:rPr lang="en-US" sz="3200" b="1" dirty="0" smtClean="0"/>
              <a:t>!</a:t>
            </a:r>
          </a:p>
          <a:p>
            <a:pPr>
              <a:lnSpc>
                <a:spcPct val="90000"/>
              </a:lnSpc>
              <a:spcBef>
                <a:spcPts val="600"/>
              </a:spcBef>
            </a:pPr>
            <a:endParaRPr lang="en-US" sz="3200" dirty="0" smtClean="0"/>
          </a:p>
          <a:p>
            <a:pPr>
              <a:lnSpc>
                <a:spcPct val="90000"/>
              </a:lnSpc>
              <a:spcBef>
                <a:spcPts val="600"/>
              </a:spcBef>
            </a:pPr>
            <a:r>
              <a:rPr lang="en-US" sz="3200" b="1" dirty="0" err="1" smtClean="0"/>
              <a:t>Visítanos</a:t>
            </a:r>
            <a:r>
              <a:rPr lang="en-US" sz="3200" b="1" baseline="0" dirty="0" smtClean="0"/>
              <a:t> </a:t>
            </a:r>
            <a:r>
              <a:rPr lang="en-US" sz="3200" b="1" baseline="0" dirty="0" err="1" smtClean="0"/>
              <a:t>en</a:t>
            </a:r>
            <a:r>
              <a:rPr lang="en-US" sz="3200" b="1" baseline="0" dirty="0" smtClean="0"/>
              <a:t> http://mvp.microsoft.com</a:t>
            </a:r>
            <a:endParaRPr lang="en-US" sz="3200" b="1" dirty="0" smtClean="0"/>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937625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360274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12/9/2015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58574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385336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40899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01117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55648105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537725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1">
            <a:lumMod val="60000"/>
            <a:lumOff val="4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7625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650834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ierr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2267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smtClean="0"/>
              <a:t>Reconnect(); Sevilla</a:t>
            </a:r>
            <a:endParaRPr lang="en-US" sz="800" dirty="0" smtClean="0">
              <a:solidFill>
                <a:srgbClr val="666666"/>
              </a:solidFill>
            </a:endParaRP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8" r:id="rId28"/>
    <p:sldLayoutId id="2147483749" r:id="rId29"/>
    <p:sldLayoutId id="2147483750" r:id="rId30"/>
    <p:sldLayoutId id="2147483752"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vvmCross" TargetMode="External"/><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icrosoft/HealthClinic.biz/" TargetMode="External"/><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5.emf"/><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mailto:javiersuarezruiz@Hotmail.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53.emf"/><Relationship Id="rId4" Type="http://schemas.openxmlformats.org/officeDocument/2006/relationships/image" Target="../media/image5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3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4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33.xml"/><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621" y="746042"/>
            <a:ext cx="10751313" cy="2695311"/>
          </a:xfrm>
        </p:spPr>
        <p:txBody>
          <a:bodyPr/>
          <a:lstStyle/>
          <a:p>
            <a:r>
              <a:rPr lang="en-US" sz="6600" dirty="0" smtClean="0"/>
              <a:t>Reconnect();</a:t>
            </a:r>
            <a:br>
              <a:rPr lang="en-US" sz="6600" dirty="0" smtClean="0"/>
            </a:br>
            <a:r>
              <a:rPr lang="en-US" sz="3600" b="0" i="1" dirty="0" smtClean="0"/>
              <a:t>- Sevilla</a:t>
            </a:r>
            <a:endParaRPr lang="en-US" sz="3600" b="0" i="1" dirty="0"/>
          </a:p>
        </p:txBody>
      </p:sp>
      <p:sp>
        <p:nvSpPr>
          <p:cNvPr id="3" name="Subtitle 2"/>
          <p:cNvSpPr>
            <a:spLocks noGrp="1"/>
          </p:cNvSpPr>
          <p:nvPr>
            <p:ph type="subTitle" idx="1"/>
          </p:nvPr>
        </p:nvSpPr>
        <p:spPr>
          <a:xfrm>
            <a:off x="857875" y="3917603"/>
            <a:ext cx="10358804" cy="666196"/>
          </a:xfrm>
        </p:spPr>
        <p:txBody>
          <a:bodyPr/>
          <a:lstStyle/>
          <a:p>
            <a:r>
              <a:rPr lang="en-US" dirty="0" smtClean="0">
                <a:solidFill>
                  <a:schemeClr val="bg2">
                    <a:lumMod val="90000"/>
                  </a:schemeClr>
                </a:solidFill>
              </a:rPr>
              <a:t>CartujaDotNet</a:t>
            </a:r>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Windows APIs</a:t>
            </a:r>
            <a:endParaRPr lang="en-US" dirty="0">
              <a:solidFill>
                <a:srgbClr val="00BCF2"/>
              </a:solidFill>
            </a:endParaRP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309657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iOS – 100% API Coverage</a:t>
            </a:r>
            <a:endParaRPr lang="en-US" dirty="0">
              <a:solidFill>
                <a:srgbClr val="00BCF2"/>
              </a:solidFill>
            </a:endParaRP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46424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Android </a:t>
            </a:r>
            <a:r>
              <a:rPr lang="en-US" dirty="0">
                <a:solidFill>
                  <a:srgbClr val="00BCF2"/>
                </a:solidFill>
              </a:rPr>
              <a:t>–</a:t>
            </a:r>
            <a:r>
              <a:rPr lang="en-US" dirty="0" smtClean="0">
                <a:solidFill>
                  <a:srgbClr val="00BCF2"/>
                </a:solidFill>
              </a:rPr>
              <a:t> 100% API Coverage</a:t>
            </a:r>
            <a:endParaRPr lang="en-US" dirty="0">
              <a:solidFill>
                <a:srgbClr val="00BCF2"/>
              </a:solidFill>
            </a:endParaRP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94107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200" dirty="0" err="1" smtClean="0">
                <a:solidFill>
                  <a:srgbClr val="00BCF2"/>
                </a:solidFill>
              </a:rPr>
              <a:t>Cualquier</a:t>
            </a:r>
            <a:r>
              <a:rPr lang="en-US" sz="3200" dirty="0" smtClean="0">
                <a:solidFill>
                  <a:srgbClr val="00BCF2"/>
                </a:solidFill>
              </a:rPr>
              <a:t> </a:t>
            </a:r>
            <a:r>
              <a:rPr lang="en-US" sz="3200" dirty="0" err="1" smtClean="0">
                <a:solidFill>
                  <a:srgbClr val="00BCF2"/>
                </a:solidFill>
              </a:rPr>
              <a:t>cosa</a:t>
            </a:r>
            <a:r>
              <a:rPr lang="en-US" sz="3200" dirty="0" smtClean="0">
                <a:solidFill>
                  <a:srgbClr val="00BCF2"/>
                </a:solidFill>
              </a:rPr>
              <a:t> que </a:t>
            </a:r>
            <a:r>
              <a:rPr lang="en-US" sz="3200" dirty="0" err="1" smtClean="0">
                <a:solidFill>
                  <a:srgbClr val="00BCF2"/>
                </a:solidFill>
              </a:rPr>
              <a:t>puedas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Objective-C</a:t>
            </a:r>
            <a:r>
              <a:rPr lang="en-US" sz="3200" dirty="0">
                <a:solidFill>
                  <a:srgbClr val="00BCF2"/>
                </a:solidFill>
              </a:rPr>
              <a:t>, Swift, </a:t>
            </a:r>
            <a:r>
              <a:rPr lang="en-US" sz="3200" dirty="0" smtClean="0">
                <a:solidFill>
                  <a:srgbClr val="00BCF2"/>
                </a:solidFill>
              </a:rPr>
              <a:t>o </a:t>
            </a:r>
            <a:r>
              <a:rPr lang="en-US" sz="3200" dirty="0">
                <a:solidFill>
                  <a:srgbClr val="00BCF2"/>
                </a:solidFill>
              </a:rPr>
              <a:t>Java</a:t>
            </a:r>
            <a:br>
              <a:rPr lang="en-US" sz="3200" dirty="0">
                <a:solidFill>
                  <a:srgbClr val="00BCF2"/>
                </a:solidFill>
              </a:rPr>
            </a:br>
            <a:r>
              <a:rPr lang="en-US" sz="3200" dirty="0" smtClean="0">
                <a:solidFill>
                  <a:srgbClr val="00BCF2"/>
                </a:solidFill>
              </a:rPr>
              <a:t>las </a:t>
            </a:r>
            <a:r>
              <a:rPr lang="en-US" sz="3200" dirty="0" err="1" smtClean="0">
                <a:solidFill>
                  <a:srgbClr val="00BCF2"/>
                </a:solidFill>
              </a:rPr>
              <a:t>podrás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a:t>
            </a:r>
            <a:r>
              <a:rPr lang="en-US" sz="3200" dirty="0" smtClean="0">
                <a:solidFill>
                  <a:srgbClr val="00BCF2"/>
                </a:solidFill>
                <a:latin typeface="+mn-lt"/>
              </a:rPr>
              <a:t>C</a:t>
            </a:r>
            <a:r>
              <a:rPr lang="en-US" sz="3200" dirty="0">
                <a:solidFill>
                  <a:srgbClr val="00BCF2"/>
                </a:solidFill>
                <a:latin typeface="+mn-lt"/>
              </a:rPr>
              <a:t># </a:t>
            </a:r>
            <a:r>
              <a:rPr lang="en-US" sz="3200" dirty="0" smtClean="0">
                <a:solidFill>
                  <a:srgbClr val="00BCF2"/>
                </a:solidFill>
                <a:latin typeface="+mn-lt"/>
              </a:rPr>
              <a:t>y Visual </a:t>
            </a:r>
            <a:r>
              <a:rPr lang="en-US" sz="3200" dirty="0">
                <a:solidFill>
                  <a:srgbClr val="00BCF2"/>
                </a:solidFill>
                <a:latin typeface="+mn-lt"/>
              </a:rPr>
              <a:t>Studio </a:t>
            </a:r>
            <a:r>
              <a:rPr lang="en-US" sz="3200" dirty="0" smtClean="0">
                <a:solidFill>
                  <a:srgbClr val="00BCF2"/>
                </a:solidFill>
                <a:latin typeface="+mn-lt"/>
              </a:rPr>
              <a:t>con Xamarin</a:t>
            </a:r>
            <a:r>
              <a:rPr lang="en-US" sz="3200" dirty="0">
                <a:solidFill>
                  <a:srgbClr val="00BCF2"/>
                </a:solidFill>
              </a:rPr>
              <a:t>.</a:t>
            </a:r>
          </a:p>
        </p:txBody>
      </p:sp>
      <p:grpSp>
        <p:nvGrpSpPr>
          <p:cNvPr id="7" name="Group 6"/>
          <p:cNvGrpSpPr/>
          <p:nvPr/>
        </p:nvGrpSpPr>
        <p:grpSpPr>
          <a:xfrm>
            <a:off x="2281060" y="2219969"/>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0697957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788"/>
            <a:ext cx="11652250" cy="982662"/>
          </a:xfrm>
        </p:spPr>
        <p:txBody>
          <a:bodyPr/>
          <a:lstStyle/>
          <a:p>
            <a:r>
              <a:rPr lang="en-US" dirty="0" err="1" smtClean="0">
                <a:solidFill>
                  <a:srgbClr val="00BCF2"/>
                </a:solidFill>
              </a:rPr>
              <a:t>Rendimiento</a:t>
            </a:r>
            <a:r>
              <a:rPr lang="en-US" dirty="0" smtClean="0">
                <a:solidFill>
                  <a:srgbClr val="00BCF2"/>
                </a:solidFill>
              </a:rPr>
              <a:t> </a:t>
            </a:r>
            <a:r>
              <a:rPr lang="en-US" dirty="0" err="1" smtClean="0">
                <a:solidFill>
                  <a:srgbClr val="00BCF2"/>
                </a:solidFill>
              </a:rPr>
              <a:t>nativo</a:t>
            </a:r>
            <a:endParaRPr lang="en-US" dirty="0">
              <a:solidFill>
                <a:srgbClr val="00BCF2"/>
              </a:solidFill>
            </a:endParaRPr>
          </a:p>
        </p:txBody>
      </p:sp>
      <p:sp>
        <p:nvSpPr>
          <p:cNvPr id="3" name="Text Placeholder 2"/>
          <p:cNvSpPr>
            <a:spLocks noGrp="1"/>
          </p:cNvSpPr>
          <p:nvPr>
            <p:ph type="body" sz="quarter" idx="4294967295"/>
          </p:nvPr>
        </p:nvSpPr>
        <p:spPr>
          <a:xfrm>
            <a:off x="0" y="4576763"/>
            <a:ext cx="5378450" cy="137001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utiliza</a:t>
            </a:r>
            <a:r>
              <a:rPr lang="en-US" sz="2353" dirty="0" smtClean="0">
                <a:solidFill>
                  <a:schemeClr val="tx1"/>
                </a:solidFill>
                <a:latin typeface="+mj-lt"/>
                <a:cs typeface="Segoe UI" panose="020B0502040204020203" pitchFamily="34" charset="0"/>
              </a:rPr>
              <a:t> la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Ahead Of Time (AOT)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crear</a:t>
            </a:r>
            <a:r>
              <a:rPr lang="en-US" sz="2353" dirty="0" smtClean="0">
                <a:solidFill>
                  <a:schemeClr val="tx1"/>
                </a:solidFill>
                <a:latin typeface="+mj-lt"/>
                <a:cs typeface="Segoe UI" panose="020B0502040204020203" pitchFamily="34" charset="0"/>
              </a:rPr>
              <a:t> un </a:t>
            </a:r>
            <a:r>
              <a:rPr lang="en-US" sz="2353" dirty="0" err="1" smtClean="0">
                <a:solidFill>
                  <a:schemeClr val="tx1"/>
                </a:solidFill>
                <a:latin typeface="+mj-lt"/>
                <a:cs typeface="Segoe UI" panose="020B0502040204020203" pitchFamily="34" charset="0"/>
              </a:rPr>
              <a:t>binario</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ARM </a:t>
            </a:r>
            <a:r>
              <a:rPr lang="en-US" sz="2353" dirty="0" smtClean="0">
                <a:solidFill>
                  <a:schemeClr val="tx1"/>
                </a:solidFill>
                <a:latin typeface="+mj-lt"/>
                <a:cs typeface="Segoe UI" panose="020B0502040204020203" pitchFamily="34" charset="0"/>
              </a:rPr>
              <a:t>para la Store de Apple.</a:t>
            </a:r>
            <a:endParaRPr lang="en-US" sz="2353" dirty="0">
              <a:solidFill>
                <a:schemeClr val="tx1"/>
              </a:solidFill>
              <a:latin typeface="+mj-lt"/>
              <a:cs typeface="Segoe UI" panose="020B0502040204020203" pitchFamily="34" charset="0"/>
            </a:endParaRPr>
          </a:p>
        </p:txBody>
      </p:sp>
      <p:sp>
        <p:nvSpPr>
          <p:cNvPr id="4" name="Text Placeholder 3"/>
          <p:cNvSpPr>
            <a:spLocks noGrp="1"/>
          </p:cNvSpPr>
          <p:nvPr>
            <p:ph type="body" sz="quarter" idx="4294967295"/>
          </p:nvPr>
        </p:nvSpPr>
        <p:spPr>
          <a:xfrm>
            <a:off x="6813550" y="4576763"/>
            <a:ext cx="5378450" cy="1370012"/>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realiza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una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Just In </a:t>
            </a:r>
            <a:r>
              <a:rPr lang="en-US" sz="2353" dirty="0">
                <a:solidFill>
                  <a:schemeClr val="tx1"/>
                </a:solidFill>
                <a:latin typeface="+mj-lt"/>
                <a:cs typeface="Segoe UI" panose="020B0502040204020203" pitchFamily="34" charset="0"/>
              </a:rPr>
              <a:t>Time (JIT)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dispositivos</a:t>
            </a:r>
            <a:r>
              <a:rPr lang="en-US" sz="2353" dirty="0" smtClean="0">
                <a:solidFill>
                  <a:schemeClr val="tx1"/>
                </a:solidFill>
                <a:latin typeface="+mj-lt"/>
                <a:cs typeface="Segoe UI" panose="020B0502040204020203" pitchFamily="34" charset="0"/>
              </a:rPr>
              <a:t> Android.</a:t>
            </a:r>
            <a:endParaRPr lang="en-US" sz="2353" dirty="0">
              <a:solidFill>
                <a:schemeClr val="tx1"/>
              </a:solidFill>
              <a:latin typeface="+mj-lt"/>
              <a:cs typeface="Segoe UI" panose="020B0502040204020203" pitchFamily="34" charset="0"/>
            </a:endParaRP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22451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smtClean="0">
                <a:solidFill>
                  <a:srgbClr val="6FBD23"/>
                </a:solidFill>
              </a:rPr>
              <a:t>✓</a:t>
            </a:r>
            <a:r>
              <a:rPr lang="en-US" sz="5882" dirty="0" err="1" smtClean="0">
                <a:solidFill>
                  <a:srgbClr val="00BCF2"/>
                </a:solidFill>
              </a:rPr>
              <a:t>Siempre</a:t>
            </a:r>
            <a:r>
              <a:rPr lang="en-US" sz="5882" dirty="0" smtClean="0">
                <a:solidFill>
                  <a:srgbClr val="00BCF2"/>
                </a:solidFill>
              </a:rPr>
              <a:t> al día!</a:t>
            </a:r>
            <a:endParaRPr lang="en-US" sz="5882" dirty="0">
              <a:solidFill>
                <a:srgbClr val="00BCF2"/>
              </a:solidFill>
            </a:endParaRPr>
          </a:p>
        </p:txBody>
      </p:sp>
      <p:sp>
        <p:nvSpPr>
          <p:cNvPr id="7" name="Text Placeholder 7"/>
          <p:cNvSpPr>
            <a:spLocks noGrp="1"/>
          </p:cNvSpPr>
          <p:nvPr>
            <p:ph type="body" sz="quarter" idx="10"/>
          </p:nvPr>
        </p:nvSpPr>
        <p:spPr>
          <a:xfrm>
            <a:off x="7814148" y="1080844"/>
            <a:ext cx="3216858" cy="3003643"/>
          </a:xfrm>
        </p:spPr>
        <p:txBody>
          <a:bodyPr/>
          <a:lstStyle/>
          <a:p>
            <a:pPr marL="0" indent="0">
              <a:lnSpc>
                <a:spcPct val="70000"/>
              </a:lnSpc>
              <a:buNone/>
            </a:pPr>
            <a:r>
              <a:rPr lang="en-US" sz="2745" dirty="0" smtClean="0">
                <a:latin typeface="+mn-lt"/>
              </a:rPr>
              <a:t>Soporte el </a:t>
            </a:r>
            <a:r>
              <a:rPr lang="en-US" sz="2745" dirty="0" err="1" smtClean="0">
                <a:latin typeface="+mn-lt"/>
              </a:rPr>
              <a:t>mismo</a:t>
            </a:r>
            <a:r>
              <a:rPr lang="en-US" sz="2745" dirty="0" smtClean="0">
                <a:latin typeface="+mn-lt"/>
              </a:rPr>
              <a:t> día:</a:t>
            </a:r>
            <a:endParaRPr lang="en-US" sz="2745" dirty="0">
              <a:latin typeface="+mn-lt"/>
            </a:endParaRP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a:t>
            </a:r>
            <a:r>
              <a:rPr lang="en-US" sz="1961" dirty="0" smtClean="0">
                <a:latin typeface="+mn-lt"/>
              </a:rPr>
              <a:t>8</a:t>
            </a:r>
          </a:p>
          <a:p>
            <a:pPr>
              <a:lnSpc>
                <a:spcPct val="70000"/>
              </a:lnSpc>
              <a:buFont typeface="Arial"/>
              <a:buChar char="•"/>
            </a:pPr>
            <a:r>
              <a:rPr lang="en-US" sz="1961" dirty="0" smtClean="0">
                <a:latin typeface="+mn-lt"/>
              </a:rPr>
              <a:t>iOS 9</a:t>
            </a:r>
            <a:endParaRPr lang="en-US" sz="1961" dirty="0">
              <a:latin typeface="+mn-lt"/>
            </a:endParaRPr>
          </a:p>
        </p:txBody>
      </p:sp>
      <p:sp>
        <p:nvSpPr>
          <p:cNvPr id="14" name="Text Placeholder 7"/>
          <p:cNvSpPr>
            <a:spLocks noGrp="1"/>
          </p:cNvSpPr>
          <p:nvPr>
            <p:ph type="body" sz="quarter" idx="11"/>
          </p:nvPr>
        </p:nvSpPr>
        <p:spPr>
          <a:xfrm>
            <a:off x="7814148" y="3970105"/>
            <a:ext cx="2768646" cy="2342821"/>
          </a:xfrm>
        </p:spPr>
        <p:txBody>
          <a:bodyPr/>
          <a:lstStyle/>
          <a:p>
            <a:pPr marL="0" indent="0">
              <a:lnSpc>
                <a:spcPct val="70000"/>
              </a:lnSpc>
              <a:buNone/>
            </a:pPr>
            <a:r>
              <a:rPr lang="en-US" sz="2745" dirty="0" smtClean="0">
                <a:latin typeface="+mn-lt"/>
              </a:rPr>
              <a:t>Soporte para:</a:t>
            </a:r>
            <a:endParaRPr lang="en-US" sz="2745" dirty="0">
              <a:latin typeface="+mn-lt"/>
            </a:endParaRP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Y </a:t>
            </a:r>
            <a:r>
              <a:rPr lang="en-US" sz="1961" dirty="0" err="1" smtClean="0">
                <a:latin typeface="+mn-lt"/>
              </a:rPr>
              <a:t>otros</a:t>
            </a:r>
            <a:endParaRPr lang="en-US" sz="1961" dirty="0">
              <a:latin typeface="+mn-lt"/>
            </a:endParaRPr>
          </a:p>
        </p:txBody>
      </p:sp>
    </p:spTree>
    <p:extLst>
      <p:ext uri="{BB962C8B-B14F-4D97-AF65-F5344CB8AC3E}">
        <p14:creationId xmlns:p14="http://schemas.microsoft.com/office/powerpoint/2010/main" val="392346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853439" cy="2138572"/>
          </a:xfrm>
        </p:spPr>
        <p:txBody>
          <a:bodyPr/>
          <a:lstStyle/>
          <a:p>
            <a:r>
              <a:rPr lang="en-US" dirty="0" err="1" smtClean="0">
                <a:solidFill>
                  <a:srgbClr val="00BCF2"/>
                </a:solidFill>
              </a:rPr>
              <a:t>Estadísticas</a:t>
            </a:r>
            <a:r>
              <a:rPr lang="en-US" dirty="0" smtClean="0">
                <a:solidFill>
                  <a:srgbClr val="00BCF2"/>
                </a:solidFill>
              </a:rPr>
              <a:t> de </a:t>
            </a:r>
            <a:r>
              <a:rPr lang="en-US" dirty="0" err="1" smtClean="0">
                <a:solidFill>
                  <a:srgbClr val="00BCF2"/>
                </a:solidFill>
              </a:rPr>
              <a:t>código</a:t>
            </a:r>
            <a:r>
              <a:rPr lang="en-US" dirty="0" smtClean="0">
                <a:solidFill>
                  <a:srgbClr val="00BCF2"/>
                </a:solidFill>
              </a:rPr>
              <a:t> </a:t>
            </a:r>
            <a:r>
              <a:rPr lang="en-US" dirty="0" err="1" smtClean="0">
                <a:solidFill>
                  <a:srgbClr val="00BCF2"/>
                </a:solidFill>
              </a:rPr>
              <a:t>compartido</a:t>
            </a:r>
            <a:endParaRPr lang="en-US" dirty="0">
              <a:solidFill>
                <a:srgbClr val="00BCF2"/>
              </a:solidFill>
            </a:endParaRPr>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dirty="0">
                <a:solidFill>
                  <a:srgbClr val="06AED0"/>
                </a:solidFill>
              </a:rPr>
              <a:t>Mac</a:t>
            </a:r>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solidFill>
                  <a:srgbClr val="06AED0"/>
                </a:solidFill>
              </a:rPr>
              <a:t>iOS</a:t>
            </a:r>
            <a:endParaRPr lang="en-US" sz="1568" dirty="0">
              <a:solidFill>
                <a:srgbClr val="06AED0"/>
              </a:solidFill>
            </a:endParaRPr>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solidFill>
                  <a:srgbClr val="06AED0"/>
                </a:solidFill>
              </a:rPr>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solidFill>
                  <a:srgbClr val="06AED0"/>
                </a:solidFill>
              </a:rPr>
              <a:t>Windows Phone</a:t>
            </a:r>
            <a:endParaRPr lang="en-US" sz="1568" dirty="0">
              <a:solidFill>
                <a:srgbClr val="06AED0"/>
              </a:solidFill>
            </a:endParaRPr>
          </a:p>
        </p:txBody>
      </p:sp>
      <p:grpSp>
        <p:nvGrpSpPr>
          <p:cNvPr id="4" name="Group 3"/>
          <p:cNvGrpSpPr/>
          <p:nvPr/>
        </p:nvGrpSpPr>
        <p:grpSpPr>
          <a:xfrm>
            <a:off x="2733397" y="515620"/>
            <a:ext cx="3935702" cy="582676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rgbClr val="06AED0"/>
                    </a:solidFill>
                  </a:rPr>
                  <a:t>iCircuit</a:t>
                </a:r>
                <a:endParaRPr lang="en-US" sz="1765" dirty="0">
                  <a:solidFill>
                    <a:srgbClr val="06AED0"/>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rgbClr val="06AED0"/>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6345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Entrando</a:t>
            </a:r>
            <a:r>
              <a:rPr lang="en-US" dirty="0" smtClean="0"/>
              <a:t> </a:t>
            </a:r>
            <a:r>
              <a:rPr lang="en-US" dirty="0" err="1" smtClean="0"/>
              <a:t>en</a:t>
            </a:r>
            <a:r>
              <a:rPr lang="en-US" dirty="0" smtClean="0"/>
              <a:t> material</a:t>
            </a:r>
            <a:endParaRPr lang="en-US" dirty="0"/>
          </a:p>
        </p:txBody>
      </p:sp>
    </p:spTree>
    <p:extLst>
      <p:ext uri="{BB962C8B-B14F-4D97-AF65-F5344CB8AC3E}">
        <p14:creationId xmlns:p14="http://schemas.microsoft.com/office/powerpoint/2010/main" val="26645300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1"/>
          <p:cNvSpPr txBox="1">
            <a:spLocks/>
          </p:cNvSpPr>
          <p:nvPr/>
        </p:nvSpPr>
        <p:spPr>
          <a:xfrm>
            <a:off x="252479" y="1200151"/>
            <a:ext cx="9487355" cy="339447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s-ES" dirty="0" smtClean="0">
                <a:solidFill>
                  <a:srgbClr val="00BCF2"/>
                </a:solidFill>
              </a:rPr>
              <a:t>Framework de MVVM “para todo”</a:t>
            </a:r>
          </a:p>
          <a:p>
            <a:r>
              <a:rPr lang="es-ES" dirty="0" err="1" smtClean="0">
                <a:solidFill>
                  <a:srgbClr val="00BCF2"/>
                </a:solidFill>
              </a:rPr>
              <a:t>IoC</a:t>
            </a:r>
            <a:r>
              <a:rPr lang="es-ES" dirty="0" smtClean="0">
                <a:solidFill>
                  <a:srgbClr val="00BCF2"/>
                </a:solidFill>
              </a:rPr>
              <a:t>, DI, </a:t>
            </a:r>
            <a:r>
              <a:rPr lang="es-ES" dirty="0" err="1" smtClean="0">
                <a:solidFill>
                  <a:srgbClr val="00BCF2"/>
                </a:solidFill>
              </a:rPr>
              <a:t>plugins</a:t>
            </a:r>
            <a:r>
              <a:rPr lang="es-ES" dirty="0" smtClean="0">
                <a:solidFill>
                  <a:srgbClr val="00BCF2"/>
                </a:solidFill>
              </a:rPr>
              <a:t>, etc.</a:t>
            </a:r>
          </a:p>
          <a:p>
            <a:pPr lvl="1"/>
            <a:r>
              <a:rPr lang="es-ES" dirty="0" smtClean="0"/>
              <a:t>Comunidad </a:t>
            </a:r>
            <a:r>
              <a:rPr lang="es-ES" dirty="0" err="1" smtClean="0"/>
              <a:t>plugins</a:t>
            </a:r>
            <a:r>
              <a:rPr lang="es-ES" dirty="0" smtClean="0"/>
              <a:t> </a:t>
            </a:r>
            <a:r>
              <a:rPr lang="es-ES" dirty="0" err="1" smtClean="0"/>
              <a:t>NuGet</a:t>
            </a:r>
            <a:endParaRPr lang="es-ES" dirty="0" smtClean="0"/>
          </a:p>
          <a:p>
            <a:r>
              <a:rPr lang="es-ES" dirty="0" smtClean="0">
                <a:solidFill>
                  <a:srgbClr val="00BCF2"/>
                </a:solidFill>
              </a:rPr>
              <a:t>Open </a:t>
            </a:r>
            <a:r>
              <a:rPr lang="es-ES" dirty="0" err="1" smtClean="0">
                <a:solidFill>
                  <a:srgbClr val="00BCF2"/>
                </a:solidFill>
              </a:rPr>
              <a:t>Source</a:t>
            </a:r>
            <a:r>
              <a:rPr lang="es-ES" dirty="0" smtClean="0">
                <a:solidFill>
                  <a:srgbClr val="00BCF2"/>
                </a:solidFill>
              </a:rPr>
              <a:t>: </a:t>
            </a:r>
            <a:r>
              <a:rPr lang="es-ES" dirty="0" smtClean="0">
                <a:solidFill>
                  <a:srgbClr val="00BCF2"/>
                </a:solidFill>
                <a:hlinkClick r:id="rId3"/>
              </a:rPr>
              <a:t>https://github.com/MvvmCross</a:t>
            </a:r>
            <a:endParaRPr lang="es-ES" dirty="0" smtClean="0">
              <a:solidFill>
                <a:srgbClr val="00BCF2"/>
              </a:solidFill>
            </a:endParaRPr>
          </a:p>
          <a:p>
            <a:endParaRPr lang="es-ES" dirty="0"/>
          </a:p>
        </p:txBody>
      </p:sp>
      <p:sp>
        <p:nvSpPr>
          <p:cNvPr id="9" name="Título 2"/>
          <p:cNvSpPr>
            <a:spLocks noGrp="1"/>
          </p:cNvSpPr>
          <p:nvPr>
            <p:ph type="title"/>
          </p:nvPr>
        </p:nvSpPr>
        <p:spPr>
          <a:xfrm>
            <a:off x="179512" y="0"/>
            <a:ext cx="8640000" cy="900000"/>
          </a:xfrm>
        </p:spPr>
        <p:txBody>
          <a:bodyPr/>
          <a:lstStyle/>
          <a:p>
            <a:r>
              <a:rPr lang="es-ES" dirty="0" err="1" smtClean="0">
                <a:solidFill>
                  <a:srgbClr val="00BCF2"/>
                </a:solidFill>
              </a:rPr>
              <a:t>MvvmCross</a:t>
            </a:r>
            <a:endParaRPr lang="es-ES" dirty="0">
              <a:solidFill>
                <a:srgbClr val="00BCF2"/>
              </a:solidFill>
            </a:endParaRPr>
          </a:p>
        </p:txBody>
      </p:sp>
      <p:pic>
        <p:nvPicPr>
          <p:cNvPr id="10" name="Picture 2" descr="https://raw.githubusercontent.com/mvvmcross/mvvmcross.github.io/master/images/mvvmcross_n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673" y="120015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67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0000" y="0"/>
            <a:ext cx="8640000" cy="857250"/>
          </a:xfrm>
        </p:spPr>
        <p:txBody>
          <a:bodyPr/>
          <a:lstStyle/>
          <a:p>
            <a:r>
              <a:rPr lang="en-US" dirty="0" smtClean="0">
                <a:solidFill>
                  <a:srgbClr val="00BCF2"/>
                </a:solidFill>
              </a:rPr>
              <a:t>HealthClinic.biz</a:t>
            </a:r>
            <a:endParaRPr lang="en-US" dirty="0">
              <a:solidFill>
                <a:srgbClr val="00BCF2"/>
              </a:solidFill>
            </a:endParaRPr>
          </a:p>
        </p:txBody>
      </p:sp>
      <p:sp>
        <p:nvSpPr>
          <p:cNvPr id="3" name="Marcador de contenido 2"/>
          <p:cNvSpPr txBox="1">
            <a:spLocks/>
          </p:cNvSpPr>
          <p:nvPr/>
        </p:nvSpPr>
        <p:spPr>
          <a:xfrm>
            <a:off x="251520" y="1200151"/>
            <a:ext cx="8046800" cy="339447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bg2">
                    <a:lumMod val="50000"/>
                  </a:schemeClr>
                </a:solidFill>
              </a:rPr>
              <a:t>Suite </a:t>
            </a:r>
            <a:r>
              <a:rPr lang="en-US" dirty="0" err="1" smtClean="0">
                <a:solidFill>
                  <a:schemeClr val="bg2">
                    <a:lumMod val="50000"/>
                  </a:schemeClr>
                </a:solidFill>
              </a:rPr>
              <a:t>paciente</a:t>
            </a:r>
            <a:r>
              <a:rPr lang="en-US" dirty="0" smtClean="0">
                <a:solidFill>
                  <a:schemeClr val="bg2">
                    <a:lumMod val="50000"/>
                  </a:schemeClr>
                </a:solidFill>
              </a:rPr>
              <a:t>-Doctor</a:t>
            </a:r>
          </a:p>
          <a:p>
            <a:r>
              <a:rPr lang="en-US" dirty="0" smtClean="0">
                <a:solidFill>
                  <a:schemeClr val="bg2">
                    <a:lumMod val="50000"/>
                  </a:schemeClr>
                </a:solidFill>
              </a:rPr>
              <a:t>Made In Plain Concepts</a:t>
            </a:r>
          </a:p>
          <a:p>
            <a:r>
              <a:rPr lang="en-US" dirty="0" err="1" smtClean="0">
                <a:solidFill>
                  <a:schemeClr val="bg2">
                    <a:lumMod val="50000"/>
                  </a:schemeClr>
                </a:solidFill>
              </a:rPr>
              <a:t>Construida</a:t>
            </a:r>
            <a:r>
              <a:rPr lang="en-US" dirty="0" smtClean="0">
                <a:solidFill>
                  <a:schemeClr val="bg2">
                    <a:lumMod val="50000"/>
                  </a:schemeClr>
                </a:solidFill>
              </a:rPr>
              <a:t> ex </a:t>
            </a:r>
            <a:r>
              <a:rPr lang="en-US" dirty="0" err="1" smtClean="0">
                <a:solidFill>
                  <a:schemeClr val="bg2">
                    <a:lumMod val="50000"/>
                  </a:schemeClr>
                </a:solidFill>
              </a:rPr>
              <a:t>profeso</a:t>
            </a:r>
            <a:r>
              <a:rPr lang="en-US" dirty="0" smtClean="0">
                <a:solidFill>
                  <a:schemeClr val="bg2">
                    <a:lumMod val="50000"/>
                  </a:schemeClr>
                </a:solidFill>
              </a:rPr>
              <a:t> para Microsoft Connect(); 2015</a:t>
            </a:r>
          </a:p>
          <a:p>
            <a:r>
              <a:rPr lang="en-US" dirty="0" err="1" smtClean="0">
                <a:solidFill>
                  <a:schemeClr val="bg2">
                    <a:lumMod val="50000"/>
                  </a:schemeClr>
                </a:solidFill>
                <a:sym typeface="Wingdings" panose="05000000000000000000" pitchFamily="2" charset="2"/>
              </a:rPr>
              <a:t>Código</a:t>
            </a:r>
            <a:r>
              <a:rPr lang="en-US" dirty="0" smtClean="0">
                <a:solidFill>
                  <a:schemeClr val="bg2">
                    <a:lumMod val="50000"/>
                  </a:schemeClr>
                </a:solidFill>
                <a:sym typeface="Wingdings" panose="05000000000000000000" pitchFamily="2" charset="2"/>
              </a:rPr>
              <a:t> </a:t>
            </a:r>
            <a:r>
              <a:rPr lang="en-US" dirty="0" err="1" smtClean="0">
                <a:solidFill>
                  <a:schemeClr val="bg2">
                    <a:lumMod val="50000"/>
                  </a:schemeClr>
                </a:solidFill>
                <a:sym typeface="Wingdings" panose="05000000000000000000" pitchFamily="2" charset="2"/>
              </a:rPr>
              <a:t>fuente</a:t>
            </a:r>
            <a:r>
              <a:rPr lang="en-US" dirty="0" smtClean="0">
                <a:solidFill>
                  <a:schemeClr val="bg2">
                    <a:lumMod val="50000"/>
                  </a:schemeClr>
                </a:solidFill>
                <a:sym typeface="Wingdings" panose="05000000000000000000" pitchFamily="2" charset="2"/>
              </a:rPr>
              <a:t> </a:t>
            </a:r>
            <a:r>
              <a:rPr lang="en-US" dirty="0" err="1" smtClean="0">
                <a:solidFill>
                  <a:schemeClr val="bg2">
                    <a:lumMod val="50000"/>
                  </a:schemeClr>
                </a:solidFill>
                <a:sym typeface="Wingdings" panose="05000000000000000000" pitchFamily="2" charset="2"/>
              </a:rPr>
              <a:t>en</a:t>
            </a:r>
            <a:r>
              <a:rPr lang="en-US" dirty="0" smtClean="0">
                <a:solidFill>
                  <a:schemeClr val="bg2">
                    <a:lumMod val="50000"/>
                  </a:schemeClr>
                </a:solidFill>
                <a:sym typeface="Wingdings" panose="05000000000000000000" pitchFamily="2" charset="2"/>
              </a:rPr>
              <a:t> </a:t>
            </a:r>
            <a:r>
              <a:rPr lang="en-US" dirty="0" smtClean="0">
                <a:solidFill>
                  <a:schemeClr val="bg2">
                    <a:lumMod val="50000"/>
                  </a:schemeClr>
                </a:solidFill>
                <a:sym typeface="Wingdings" panose="05000000000000000000" pitchFamily="2" charset="2"/>
                <a:hlinkClick r:id="rId3"/>
              </a:rPr>
              <a:t>GitHub</a:t>
            </a:r>
            <a:endParaRPr lang="en-US" dirty="0">
              <a:solidFill>
                <a:schemeClr val="bg2">
                  <a:lumMod val="50000"/>
                </a:schemeClr>
              </a:solidFill>
            </a:endParaRPr>
          </a:p>
        </p:txBody>
      </p:sp>
      <p:pic>
        <p:nvPicPr>
          <p:cNvPr id="4" name="Picture 4" descr="http://blogs.msdn.com/cfs-filesystemfile.ashx/__key/communityserver-blogs-components-weblogfiles/00-00-01-29-92/5635.2015_2D00_12_2D00_08-Healthclinic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8320" y="1200151"/>
            <a:ext cx="3671936" cy="337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03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Xamarin 4</a:t>
            </a:r>
            <a:endParaRPr lang="en-US" dirty="0"/>
          </a:p>
        </p:txBody>
      </p:sp>
      <p:sp>
        <p:nvSpPr>
          <p:cNvPr id="2" name="Subtitle 1"/>
          <p:cNvSpPr>
            <a:spLocks noGrp="1"/>
          </p:cNvSpPr>
          <p:nvPr>
            <p:ph type="subTitle" idx="1"/>
          </p:nvPr>
        </p:nvSpPr>
        <p:spPr>
          <a:xfrm>
            <a:off x="728296" y="3431828"/>
            <a:ext cx="7608765" cy="762613"/>
          </a:xfrm>
        </p:spPr>
        <p:txBody>
          <a:bodyPr/>
          <a:lstStyle/>
          <a:p>
            <a:r>
              <a:rPr lang="en-US" dirty="0" smtClean="0"/>
              <a:t>Reconnect(); Sevilla</a:t>
            </a:r>
          </a:p>
        </p:txBody>
      </p:sp>
    </p:spTree>
    <p:extLst>
      <p:ext uri="{BB962C8B-B14F-4D97-AF65-F5344CB8AC3E}">
        <p14:creationId xmlns:p14="http://schemas.microsoft.com/office/powerpoint/2010/main" val="120359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p:cNvSpPr>
            <a:spLocks noGrp="1"/>
          </p:cNvSpPr>
          <p:nvPr>
            <p:ph type="title"/>
          </p:nvPr>
        </p:nvSpPr>
        <p:spPr>
          <a:xfrm>
            <a:off x="180000" y="0"/>
            <a:ext cx="8640000" cy="857250"/>
          </a:xfrm>
        </p:spPr>
        <p:txBody>
          <a:bodyPr/>
          <a:lstStyle/>
          <a:p>
            <a:r>
              <a:rPr lang="es-ES" dirty="0" smtClean="0">
                <a:solidFill>
                  <a:srgbClr val="00B0F0"/>
                </a:solidFill>
              </a:rPr>
              <a:t>Windows 10 (Windows Universal </a:t>
            </a:r>
            <a:r>
              <a:rPr lang="es-ES" dirty="0" err="1" smtClean="0">
                <a:solidFill>
                  <a:srgbClr val="00B0F0"/>
                </a:solidFill>
              </a:rPr>
              <a:t>Platform</a:t>
            </a:r>
            <a:r>
              <a:rPr lang="es-ES" dirty="0" smtClean="0">
                <a:solidFill>
                  <a:srgbClr val="00B0F0"/>
                </a:solidFill>
              </a:rPr>
              <a:t>)</a:t>
            </a:r>
            <a:endParaRPr lang="es-ES" dirty="0">
              <a:solidFill>
                <a:srgbClr val="00B0F0"/>
              </a:solidFill>
            </a:endParaRPr>
          </a:p>
        </p:txBody>
      </p:sp>
      <p:sp>
        <p:nvSpPr>
          <p:cNvPr id="3" name="Marcador de contenido 1"/>
          <p:cNvSpPr txBox="1">
            <a:spLocks/>
          </p:cNvSpPr>
          <p:nvPr/>
        </p:nvSpPr>
        <p:spPr>
          <a:xfrm>
            <a:off x="251520" y="1699013"/>
            <a:ext cx="8178658" cy="3964367"/>
          </a:xfrm>
          <a:prstGeom prst="rect">
            <a:avLst/>
          </a:prstGeom>
        </p:spPr>
        <p:txBody>
          <a:bodyPr>
            <a:normAutofit/>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s-ES" dirty="0" smtClean="0">
                <a:solidFill>
                  <a:schemeClr val="bg2">
                    <a:lumMod val="50000"/>
                  </a:schemeClr>
                </a:solidFill>
              </a:rPr>
              <a:t>Misma app para desktop/</a:t>
            </a:r>
            <a:r>
              <a:rPr lang="es-ES" dirty="0" err="1" smtClean="0">
                <a:solidFill>
                  <a:schemeClr val="bg2">
                    <a:lumMod val="50000"/>
                  </a:schemeClr>
                </a:solidFill>
              </a:rPr>
              <a:t>tablet</a:t>
            </a:r>
            <a:r>
              <a:rPr lang="es-ES" dirty="0" smtClean="0">
                <a:solidFill>
                  <a:schemeClr val="bg2">
                    <a:lumMod val="50000"/>
                  </a:schemeClr>
                </a:solidFill>
              </a:rPr>
              <a:t> y Windows 10 Mobile</a:t>
            </a:r>
          </a:p>
          <a:p>
            <a:r>
              <a:rPr lang="es-ES" dirty="0" smtClean="0">
                <a:solidFill>
                  <a:schemeClr val="bg2">
                    <a:lumMod val="50000"/>
                  </a:schemeClr>
                </a:solidFill>
              </a:rPr>
              <a:t>Diseñador soporta distintos factores de forma en tiempo real</a:t>
            </a:r>
          </a:p>
          <a:p>
            <a:r>
              <a:rPr lang="es-ES" dirty="0" smtClean="0">
                <a:solidFill>
                  <a:schemeClr val="bg2">
                    <a:lumMod val="50000"/>
                  </a:schemeClr>
                </a:solidFill>
              </a:rPr>
              <a:t>Consume mismo Core que Android e iOS</a:t>
            </a:r>
          </a:p>
          <a:p>
            <a:endParaRPr lang="es-ES" dirty="0" smtClean="0">
              <a:solidFill>
                <a:schemeClr val="bg2">
                  <a:lumMod val="50000"/>
                </a:schemeClr>
              </a:solidFill>
            </a:endParaRPr>
          </a:p>
          <a:p>
            <a:endParaRPr lang="es-ES" dirty="0">
              <a:solidFill>
                <a:schemeClr val="bg2">
                  <a:lumMod val="50000"/>
                </a:schemeClr>
              </a:solidFill>
            </a:endParaRPr>
          </a:p>
        </p:txBody>
      </p:sp>
      <p:pic>
        <p:nvPicPr>
          <p:cNvPr id="4" name="Imagen 6"/>
          <p:cNvPicPr>
            <a:picLocks noChangeAspect="1"/>
          </p:cNvPicPr>
          <p:nvPr/>
        </p:nvPicPr>
        <p:blipFill>
          <a:blip r:embed="rId3"/>
          <a:stretch>
            <a:fillRect/>
          </a:stretch>
        </p:blipFill>
        <p:spPr>
          <a:xfrm>
            <a:off x="8524568" y="1200151"/>
            <a:ext cx="3162202" cy="4917184"/>
          </a:xfrm>
          <a:prstGeom prst="rect">
            <a:avLst/>
          </a:prstGeom>
          <a:effectLst>
            <a:softEdge rad="31750"/>
          </a:effectLst>
        </p:spPr>
      </p:pic>
    </p:spTree>
    <p:extLst>
      <p:ext uri="{BB962C8B-B14F-4D97-AF65-F5344CB8AC3E}">
        <p14:creationId xmlns:p14="http://schemas.microsoft.com/office/powerpoint/2010/main" val="152471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Xamarin Classic &amp; </a:t>
            </a:r>
            <a:r>
              <a:rPr lang="en-US" b="0" dirty="0" err="1" smtClean="0"/>
              <a:t>MVVMCross</a:t>
            </a:r>
            <a:endParaRPr lang="en-US" b="0" dirty="0"/>
          </a:p>
        </p:txBody>
      </p:sp>
    </p:spTree>
    <p:extLst>
      <p:ext uri="{BB962C8B-B14F-4D97-AF65-F5344CB8AC3E}">
        <p14:creationId xmlns:p14="http://schemas.microsoft.com/office/powerpoint/2010/main" val="283395310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endParaRPr lang="en-US" dirty="0"/>
          </a:p>
        </p:txBody>
      </p:sp>
    </p:spTree>
    <p:extLst>
      <p:ext uri="{BB962C8B-B14F-4D97-AF65-F5344CB8AC3E}">
        <p14:creationId xmlns:p14="http://schemas.microsoft.com/office/powerpoint/2010/main" val="308254585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smtClean="0">
                <a:solidFill>
                  <a:srgbClr val="00BCF2"/>
                </a:solidFill>
              </a:rPr>
              <a:t>¿</a:t>
            </a:r>
            <a:r>
              <a:rPr lang="en-US" dirty="0" err="1" smtClean="0">
                <a:solidFill>
                  <a:srgbClr val="00BCF2"/>
                </a:solidFill>
              </a:rPr>
              <a:t>Qué</a:t>
            </a:r>
            <a:r>
              <a:rPr lang="en-US" dirty="0" smtClean="0">
                <a:solidFill>
                  <a:srgbClr val="00BCF2"/>
                </a:solidFill>
              </a:rPr>
              <a:t> hay de Nuevo </a:t>
            </a:r>
            <a:r>
              <a:rPr lang="en-US" dirty="0" err="1" smtClean="0">
                <a:solidFill>
                  <a:srgbClr val="00BCF2"/>
                </a:solidFill>
              </a:rPr>
              <a:t>en</a:t>
            </a:r>
            <a:r>
              <a:rPr lang="en-US" dirty="0" smtClean="0">
                <a:solidFill>
                  <a:srgbClr val="00BCF2"/>
                </a:solidFill>
              </a:rPr>
              <a:t> la </a:t>
            </a:r>
            <a:r>
              <a:rPr lang="en-US" dirty="0" err="1" smtClean="0">
                <a:solidFill>
                  <a:srgbClr val="00BCF2"/>
                </a:solidFill>
              </a:rPr>
              <a:t>plataforma</a:t>
            </a:r>
            <a:r>
              <a:rPr lang="en-US" dirty="0" smtClean="0">
                <a:solidFill>
                  <a:srgbClr val="00BCF2"/>
                </a:solidFill>
              </a:rPr>
              <a:t> </a:t>
            </a:r>
            <a:r>
              <a:rPr lang="en-US" dirty="0" smtClean="0">
                <a:solidFill>
                  <a:srgbClr val="00BCF2"/>
                </a:solidFill>
                <a:latin typeface="Segoe UI" charset="0"/>
                <a:ea typeface="Segoe UI" charset="0"/>
                <a:cs typeface="Segoe UI" charset="0"/>
              </a:rPr>
              <a:t>Xamarin</a:t>
            </a:r>
            <a:r>
              <a:rPr lang="en-US" dirty="0" smtClean="0">
                <a:solidFill>
                  <a:srgbClr val="00BCF2"/>
                </a:solidFill>
              </a:rPr>
              <a:t>?</a:t>
            </a:r>
            <a:endParaRPr lang="en-US" dirty="0">
              <a:solidFill>
                <a:srgbClr val="00BCF2"/>
              </a:solidFill>
            </a:endParaRPr>
          </a:p>
        </p:txBody>
      </p:sp>
      <p:sp>
        <p:nvSpPr>
          <p:cNvPr id="18" name="Rectangle 17"/>
          <p:cNvSpPr/>
          <p:nvPr/>
        </p:nvSpPr>
        <p:spPr>
          <a:xfrm>
            <a:off x="853046" y="4314578"/>
            <a:ext cx="2542564" cy="701731"/>
          </a:xfrm>
          <a:prstGeom prst="rect">
            <a:avLst/>
          </a:prstGeom>
        </p:spPr>
        <p:txBody>
          <a:bodyPr wrap="square">
            <a:spAutoFit/>
          </a:bodyPr>
          <a:lstStyle/>
          <a:p>
            <a:pPr algn="ctr" defTabSz="1100639" latinLnBrk="1" hangingPunct="0">
              <a:lnSpc>
                <a:spcPct val="110000"/>
              </a:lnSpc>
            </a:pPr>
            <a:r>
              <a:rPr lang="en-US" dirty="0" err="1" smtClean="0">
                <a:latin typeface="Segoe UI Light" charset="0"/>
                <a:ea typeface="Segoe UI Light" charset="0"/>
                <a:cs typeface="Segoe UI Light" charset="0"/>
                <a:sym typeface="Segoe UI"/>
              </a:rPr>
              <a:t>Mejorada</a:t>
            </a:r>
            <a:r>
              <a:rPr lang="en-US" dirty="0" smtClean="0">
                <a:latin typeface="Segoe UI Light" charset="0"/>
                <a:ea typeface="Segoe UI Light" charset="0"/>
                <a:cs typeface="Segoe UI Light" charset="0"/>
                <a:sym typeface="Segoe UI"/>
              </a:rPr>
              <a:t> la </a:t>
            </a:r>
            <a:r>
              <a:rPr lang="en-US" dirty="0" err="1" smtClean="0">
                <a:latin typeface="Segoe UI Light" charset="0"/>
                <a:ea typeface="Segoe UI Light" charset="0"/>
                <a:cs typeface="Segoe UI Light" charset="0"/>
                <a:sym typeface="Segoe UI"/>
              </a:rPr>
              <a:t>integración</a:t>
            </a:r>
            <a:r>
              <a:rPr lang="en-US" dirty="0" smtClean="0">
                <a:latin typeface="Segoe UI Light" charset="0"/>
                <a:ea typeface="Segoe UI Light" charset="0"/>
                <a:cs typeface="Segoe UI Light" charset="0"/>
                <a:sym typeface="Segoe UI"/>
              </a:rPr>
              <a:t> con VS</a:t>
            </a:r>
            <a:endParaRPr lang="en-US" dirty="0">
              <a:latin typeface="Segoe UI Light" charset="0"/>
              <a:ea typeface="Segoe UI Light" charset="0"/>
              <a:cs typeface="Segoe UI Light" charset="0"/>
              <a:sym typeface="Segoe UI"/>
            </a:endParaRP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2084896" cy="646331"/>
          </a:xfrm>
          <a:prstGeom prst="rect">
            <a:avLst/>
          </a:prstGeom>
        </p:spPr>
        <p:txBody>
          <a:bodyPr wrap="square">
            <a:spAutoFit/>
          </a:bodyPr>
          <a:lstStyle/>
          <a:p>
            <a:pPr algn="ctr" defTabSz="1100639" latinLnBrk="1" hangingPunct="0"/>
            <a:r>
              <a:rPr lang="en-US" dirty="0" err="1" smtClean="0">
                <a:latin typeface="Segoe UI Light" charset="0"/>
                <a:ea typeface="Segoe UI Light" charset="0"/>
                <a:cs typeface="Segoe UI Light" charset="0"/>
                <a:sym typeface="Segoe UI"/>
              </a:rPr>
              <a:t>Tecnologías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nuevas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en</a:t>
            </a:r>
            <a:r>
              <a:rPr lang="en-US" dirty="0" smtClean="0">
                <a:latin typeface="Segoe UI Light" charset="0"/>
                <a:ea typeface="Segoe UI Light" charset="0"/>
                <a:cs typeface="Segoe UI Light" charset="0"/>
                <a:sym typeface="Segoe UI"/>
              </a:rPr>
              <a:t> Preview</a:t>
            </a:r>
            <a:endParaRPr lang="en-US" dirty="0">
              <a:latin typeface="Segoe UI Light" charset="0"/>
              <a:ea typeface="Segoe UI Light" charset="0"/>
              <a:cs typeface="Segoe UI Light" charset="0"/>
              <a:sym typeface="Segoe UI"/>
            </a:endParaRPr>
          </a:p>
        </p:txBody>
      </p: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404557927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4" name="Text Placeholder 3"/>
          <p:cNvSpPr>
            <a:spLocks noGrp="1"/>
          </p:cNvSpPr>
          <p:nvPr>
            <p:ph type="body" sz="quarter" idx="10"/>
          </p:nvPr>
        </p:nvSpPr>
        <p:spPr/>
        <p:txBody>
          <a:bodyPr/>
          <a:lstStyle/>
          <a:p>
            <a:r>
              <a:rPr lang="en-US" dirty="0" err="1" smtClean="0"/>
              <a:t>Mejorada</a:t>
            </a:r>
            <a:r>
              <a:rPr lang="en-US" dirty="0" smtClean="0"/>
              <a:t> la </a:t>
            </a:r>
            <a:r>
              <a:rPr lang="en-US" dirty="0" err="1" smtClean="0"/>
              <a:t>integración</a:t>
            </a:r>
            <a:r>
              <a:rPr lang="en-US" dirty="0" smtClean="0"/>
              <a:t> &amp; Setup</a:t>
            </a:r>
          </a:p>
          <a:p>
            <a:r>
              <a:rPr lang="en-US" dirty="0" err="1" smtClean="0"/>
              <a:t>Conexión</a:t>
            </a:r>
            <a:r>
              <a:rPr lang="en-US" dirty="0" smtClean="0"/>
              <a:t> con Build host </a:t>
            </a:r>
            <a:r>
              <a:rPr lang="en-US" dirty="0" err="1" smtClean="0"/>
              <a:t>silenciosa</a:t>
            </a:r>
            <a:r>
              <a:rPr lang="en-US" dirty="0" smtClean="0"/>
              <a:t> </a:t>
            </a:r>
            <a:r>
              <a:rPr lang="en-US" dirty="0" err="1" smtClean="0"/>
              <a:t>mejorada</a:t>
            </a:r>
            <a:endParaRPr lang="en-US" dirty="0" smtClean="0"/>
          </a:p>
          <a:p>
            <a:r>
              <a:rPr lang="en-US" dirty="0" err="1" smtClean="0"/>
              <a:t>Mejorados</a:t>
            </a:r>
            <a:r>
              <a:rPr lang="en-US" dirty="0" smtClean="0"/>
              <a:t> </a:t>
            </a:r>
            <a:r>
              <a:rPr lang="en-US" dirty="0" err="1" smtClean="0"/>
              <a:t>los</a:t>
            </a:r>
            <a:r>
              <a:rPr lang="en-US" dirty="0" smtClean="0"/>
              <a:t> designers de iOS &amp; Android </a:t>
            </a:r>
            <a:endParaRPr lang="en-US" dirty="0"/>
          </a:p>
        </p:txBody>
      </p:sp>
      <p:sp>
        <p:nvSpPr>
          <p:cNvPr id="12" name="Title 11"/>
          <p:cNvSpPr>
            <a:spLocks noGrp="1"/>
          </p:cNvSpPr>
          <p:nvPr>
            <p:ph type="title"/>
          </p:nvPr>
        </p:nvSpPr>
        <p:spPr/>
        <p:txBody>
          <a:bodyPr/>
          <a:lstStyle/>
          <a:p>
            <a:r>
              <a:rPr lang="en-US" smtClean="0">
                <a:solidFill>
                  <a:srgbClr val="06AED0"/>
                </a:solidFill>
              </a:rPr>
              <a:t>Visual Studio Integration Enhancements</a:t>
            </a:r>
            <a:endParaRPr lang="en-US" dirty="0">
              <a:solidFill>
                <a:srgbClr val="06AED0"/>
              </a:solidFill>
            </a:endParaRPr>
          </a:p>
        </p:txBody>
      </p:sp>
    </p:spTree>
    <p:extLst>
      <p:ext uri="{BB962C8B-B14F-4D97-AF65-F5344CB8AC3E}">
        <p14:creationId xmlns:p14="http://schemas.microsoft.com/office/powerpoint/2010/main" val="6913181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Xamarin.Forms</a:t>
            </a:r>
            <a:r>
              <a:rPr lang="en-US" dirty="0" smtClean="0"/>
              <a:t> 2.0</a:t>
            </a:r>
            <a:endParaRPr lang="en-US" dirty="0"/>
          </a:p>
        </p:txBody>
      </p:sp>
    </p:spTree>
    <p:extLst>
      <p:ext uri="{BB962C8B-B14F-4D97-AF65-F5344CB8AC3E}">
        <p14:creationId xmlns:p14="http://schemas.microsoft.com/office/powerpoint/2010/main" val="428718133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err="1" smtClean="0"/>
              <a:t>Integración</a:t>
            </a:r>
            <a:r>
              <a:rPr lang="en-US" dirty="0" smtClean="0"/>
              <a:t> con iOS 9 y Android Marshmallow</a:t>
            </a:r>
          </a:p>
          <a:p>
            <a:pPr lvl="1"/>
            <a:r>
              <a:rPr lang="en-US" dirty="0" smtClean="0"/>
              <a:t>Material Design (</a:t>
            </a:r>
            <a:r>
              <a:rPr lang="en-US" dirty="0" err="1" smtClean="0"/>
              <a:t>AppCompat</a:t>
            </a:r>
            <a:r>
              <a:rPr lang="en-US" dirty="0" smtClean="0"/>
              <a:t>)</a:t>
            </a:r>
          </a:p>
          <a:p>
            <a:r>
              <a:rPr lang="en-US" dirty="0" err="1" smtClean="0"/>
              <a:t>Optimizaciones</a:t>
            </a:r>
            <a:r>
              <a:rPr lang="en-US" dirty="0" smtClean="0"/>
              <a:t> </a:t>
            </a:r>
            <a:r>
              <a:rPr lang="en-US" dirty="0" err="1" smtClean="0"/>
              <a:t>en</a:t>
            </a:r>
            <a:r>
              <a:rPr lang="en-US" dirty="0" smtClean="0"/>
              <a:t> </a:t>
            </a:r>
            <a:r>
              <a:rPr lang="en-US" dirty="0" err="1" smtClean="0"/>
              <a:t>rendimiento</a:t>
            </a:r>
            <a:endParaRPr lang="en-US" dirty="0" smtClean="0"/>
          </a:p>
          <a:p>
            <a:r>
              <a:rPr lang="en-US" dirty="0" smtClean="0"/>
              <a:t>Pre-compiled XAML</a:t>
            </a:r>
          </a:p>
          <a:p>
            <a:r>
              <a:rPr lang="en-US" dirty="0" smtClean="0"/>
              <a:t>Windows 10 (UWP) Preview</a:t>
            </a:r>
          </a:p>
          <a:p>
            <a:r>
              <a:rPr lang="en-US" dirty="0" err="1" smtClean="0"/>
              <a:t>Nuevos</a:t>
            </a:r>
            <a:r>
              <a:rPr lang="en-US" dirty="0" smtClean="0"/>
              <a:t> </a:t>
            </a:r>
            <a:r>
              <a:rPr lang="en-US" dirty="0" err="1" smtClean="0"/>
              <a:t>gestos</a:t>
            </a:r>
            <a:endParaRPr lang="en-US" dirty="0" smtClean="0"/>
          </a:p>
          <a:p>
            <a:endParaRPr lang="en-US" dirty="0" smtClean="0"/>
          </a:p>
          <a:p>
            <a:pPr lvl="1"/>
            <a:endParaRPr lang="en-US" dirty="0"/>
          </a:p>
        </p:txBody>
      </p:sp>
      <p:sp>
        <p:nvSpPr>
          <p:cNvPr id="12" name="Title 11"/>
          <p:cNvSpPr>
            <a:spLocks noGrp="1"/>
          </p:cNvSpPr>
          <p:nvPr>
            <p:ph type="title"/>
          </p:nvPr>
        </p:nvSpPr>
        <p:spPr/>
        <p:txBody>
          <a:bodyPr/>
          <a:lstStyle/>
          <a:p>
            <a:r>
              <a:rPr lang="en-US" dirty="0" smtClean="0">
                <a:solidFill>
                  <a:srgbClr val="06AED0"/>
                </a:solidFill>
              </a:rPr>
              <a:t>Xamarin.Forms 2.0</a:t>
            </a:r>
            <a:endParaRPr lang="en-US" dirty="0">
              <a:solidFill>
                <a:srgbClr val="06AED0"/>
              </a:solidFill>
            </a:endParaRPr>
          </a:p>
        </p:txBody>
      </p:sp>
    </p:spTree>
    <p:extLst>
      <p:ext uri="{BB962C8B-B14F-4D97-AF65-F5344CB8AC3E}">
        <p14:creationId xmlns:p14="http://schemas.microsoft.com/office/powerpoint/2010/main" val="323305604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Xamarin.Forms</a:t>
            </a:r>
            <a:r>
              <a:rPr lang="en-US" b="0" dirty="0" smtClean="0"/>
              <a:t> 2.0</a:t>
            </a:r>
            <a:endParaRPr lang="en-US" b="0" dirty="0"/>
          </a:p>
        </p:txBody>
      </p:sp>
    </p:spTree>
    <p:extLst>
      <p:ext uri="{BB962C8B-B14F-4D97-AF65-F5344CB8AC3E}">
        <p14:creationId xmlns:p14="http://schemas.microsoft.com/office/powerpoint/2010/main" val="109517235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28" y="1805861"/>
            <a:ext cx="3200400" cy="3200400"/>
          </a:xfrm>
          <a:prstGeom prst="rect">
            <a:avLst/>
          </a:prstGeom>
        </p:spPr>
      </p:pic>
      <p:sp>
        <p:nvSpPr>
          <p:cNvPr id="12" name="Title 11"/>
          <p:cNvSpPr>
            <a:spLocks noGrp="1"/>
          </p:cNvSpPr>
          <p:nvPr>
            <p:ph type="title"/>
          </p:nvPr>
        </p:nvSpPr>
        <p:spPr/>
        <p:txBody>
          <a:bodyPr/>
          <a:lstStyle/>
          <a:p>
            <a:r>
              <a:rPr lang="en-US" b="1" dirty="0" smtClean="0">
                <a:solidFill>
                  <a:srgbClr val="06AED0"/>
                </a:solidFill>
              </a:rPr>
              <a:t>Preview Technologies</a:t>
            </a:r>
            <a:endParaRPr lang="en-US" dirty="0">
              <a:solidFill>
                <a:srgbClr val="06AED0"/>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60" y="1929379"/>
            <a:ext cx="3200400" cy="32004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15591" y="906196"/>
            <a:ext cx="4572000" cy="4572000"/>
          </a:xfrm>
          <a:prstGeom prst="rect">
            <a:avLst/>
          </a:prstGeom>
        </p:spPr>
      </p:pic>
      <p:sp>
        <p:nvSpPr>
          <p:cNvPr id="26" name="Rectangle 25"/>
          <p:cNvSpPr/>
          <p:nvPr/>
        </p:nvSpPr>
        <p:spPr>
          <a:xfrm>
            <a:off x="853046" y="4931263"/>
            <a:ext cx="2542564" cy="430887"/>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sym typeface="Segoe UI"/>
              </a:rPr>
              <a:t>Profiler</a:t>
            </a:r>
            <a:endParaRPr lang="en-US" sz="2000" dirty="0">
              <a:latin typeface="Segoe UI Light" charset="0"/>
              <a:ea typeface="Segoe UI Light" charset="0"/>
              <a:cs typeface="Segoe UI Light" charset="0"/>
              <a:sym typeface="Segoe UI"/>
            </a:endParaRPr>
          </a:p>
        </p:txBody>
      </p:sp>
      <p:sp>
        <p:nvSpPr>
          <p:cNvPr id="27" name="Rectangle 26"/>
          <p:cNvSpPr/>
          <p:nvPr/>
        </p:nvSpPr>
        <p:spPr>
          <a:xfrm>
            <a:off x="4684577" y="4776465"/>
            <a:ext cx="2825166" cy="769441"/>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rPr>
              <a:t>Objective Sharpie</a:t>
            </a:r>
          </a:p>
          <a:p>
            <a:pPr algn="ctr" defTabSz="1100639" latinLnBrk="1" hangingPunct="0">
              <a:lnSpc>
                <a:spcPct val="110000"/>
              </a:lnSpc>
            </a:pPr>
            <a:r>
              <a:rPr lang="en-US" sz="2000" dirty="0" err="1" smtClean="0">
                <a:latin typeface="Segoe UI Light" charset="0"/>
                <a:ea typeface="Segoe UI Light" charset="0"/>
                <a:cs typeface="Segoe UI Light" charset="0"/>
              </a:rPr>
              <a:t>CocoaPod</a:t>
            </a:r>
            <a:r>
              <a:rPr lang="en-US" sz="2000" dirty="0" smtClean="0">
                <a:latin typeface="Segoe UI Light" charset="0"/>
                <a:ea typeface="Segoe UI Light" charset="0"/>
                <a:cs typeface="Segoe UI Light" charset="0"/>
              </a:rPr>
              <a:t> Integration</a:t>
            </a:r>
            <a:endParaRPr lang="en-US" sz="2000" dirty="0">
              <a:latin typeface="Segoe UI Light" charset="0"/>
              <a:ea typeface="Segoe UI Light" charset="0"/>
              <a:cs typeface="Segoe UI Light" charset="0"/>
            </a:endParaRPr>
          </a:p>
        </p:txBody>
      </p:sp>
      <p:sp>
        <p:nvSpPr>
          <p:cNvPr id="29" name="Rectangle 28"/>
          <p:cNvSpPr/>
          <p:nvPr/>
        </p:nvSpPr>
        <p:spPr>
          <a:xfrm>
            <a:off x="8587605" y="4973995"/>
            <a:ext cx="2232795" cy="400110"/>
          </a:xfrm>
          <a:prstGeom prst="rect">
            <a:avLst/>
          </a:prstGeom>
        </p:spPr>
        <p:txBody>
          <a:bodyPr wrap="square">
            <a:spAutoFit/>
          </a:bodyPr>
          <a:lstStyle/>
          <a:p>
            <a:pPr algn="ctr" defTabSz="1100639" latinLnBrk="1" hangingPunct="0"/>
            <a:r>
              <a:rPr lang="en-US" altLang="zh-CN" sz="2000" smtClean="0">
                <a:latin typeface="Segoe UI Light" charset="0"/>
                <a:ea typeface="Segoe UI Light" charset="0"/>
                <a:cs typeface="Segoe UI Light" charset="0"/>
                <a:sym typeface="Segoe UI"/>
              </a:rPr>
              <a:t>Inspector</a:t>
            </a:r>
            <a:endParaRPr lang="en-US" altLang="zh-CN" sz="2000" dirty="0">
              <a:latin typeface="Segoe UI Light" charset="0"/>
              <a:ea typeface="Segoe UI Light" charset="0"/>
              <a:cs typeface="Segoe UI Light" charset="0"/>
              <a:sym typeface="Segoe UI"/>
            </a:endParaRPr>
          </a:p>
        </p:txBody>
      </p:sp>
    </p:spTree>
    <p:extLst>
      <p:ext uri="{BB962C8B-B14F-4D97-AF65-F5344CB8AC3E}">
        <p14:creationId xmlns:p14="http://schemas.microsoft.com/office/powerpoint/2010/main" val="383347591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Inspector</a:t>
            </a:r>
            <a:endParaRPr lang="en-US" b="0" dirty="0"/>
          </a:p>
        </p:txBody>
      </p:sp>
    </p:spTree>
    <p:extLst>
      <p:ext uri="{BB962C8B-B14F-4D97-AF65-F5344CB8AC3E}">
        <p14:creationId xmlns:p14="http://schemas.microsoft.com/office/powerpoint/2010/main" val="35850636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solidFill>
                  <a:schemeClr val="bg2">
                    <a:lumMod val="25000"/>
                  </a:schemeClr>
                </a:solidFill>
              </a:rPr>
              <a:t>Microsoft </a:t>
            </a:r>
            <a:r>
              <a:rPr lang="en-US" sz="2745" dirty="0">
                <a:solidFill>
                  <a:schemeClr val="bg2">
                    <a:lumMod val="25000"/>
                  </a:schemeClr>
                </a:solidFill>
              </a:rPr>
              <a:t>MVP Windows Platform </a:t>
            </a:r>
            <a:r>
              <a:rPr lang="en-US" sz="2745" dirty="0" smtClean="0">
                <a:solidFill>
                  <a:schemeClr val="bg2">
                    <a:lumMod val="25000"/>
                  </a:schemeClr>
                </a:solidFill>
              </a:rPr>
              <a:t>Development</a:t>
            </a:r>
          </a:p>
          <a:p>
            <a:r>
              <a:rPr lang="en-US" sz="2745" dirty="0" smtClean="0">
                <a:solidFill>
                  <a:schemeClr val="bg2">
                    <a:lumMod val="25000"/>
                  </a:schemeClr>
                </a:solidFill>
              </a:rPr>
              <a:t>Software Developer Plain Concepts</a:t>
            </a:r>
            <a:endParaRPr lang="en-US" sz="2745" dirty="0">
              <a:solidFill>
                <a:schemeClr val="bg2">
                  <a:lumMod val="25000"/>
                </a:schemeClr>
              </a:solidFill>
            </a:endParaRP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15904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err="1" smtClean="0">
                <a:solidFill>
                  <a:srgbClr val="00BCF2"/>
                </a:solidFill>
              </a:rPr>
              <a:t>Retos</a:t>
            </a:r>
            <a:endParaRPr lang="en-US" b="1" dirty="0">
              <a:solidFill>
                <a:srgbClr val="00BCF2"/>
              </a:solidFill>
            </a:endParaRP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err="1" smtClean="0"/>
              <a:t>Fragmentación</a:t>
            </a:r>
            <a:endParaRPr lang="en-US" sz="3200" dirty="0"/>
          </a:p>
          <a:p>
            <a:pPr marL="0" indent="0">
              <a:lnSpc>
                <a:spcPct val="150000"/>
              </a:lnSpc>
              <a:buNone/>
            </a:pPr>
            <a:r>
              <a:rPr lang="en-US" sz="3200" dirty="0" err="1" smtClean="0"/>
              <a:t>Complejidad</a:t>
            </a:r>
            <a:endParaRPr lang="en-US" sz="3200" dirty="0"/>
          </a:p>
          <a:p>
            <a:pPr marL="0" indent="0">
              <a:lnSpc>
                <a:spcPct val="150000"/>
              </a:lnSpc>
              <a:buNone/>
            </a:pPr>
            <a:r>
              <a:rPr lang="en-US" sz="3200" dirty="0" err="1" smtClean="0"/>
              <a:t>Ciclos</a:t>
            </a:r>
            <a:r>
              <a:rPr lang="en-US" sz="3200" dirty="0" smtClean="0"/>
              <a:t> de Release </a:t>
            </a:r>
            <a:r>
              <a:rPr lang="en-US" sz="3200" dirty="0" err="1" smtClean="0"/>
              <a:t>cortos</a:t>
            </a:r>
            <a:endParaRPr lang="en-US" sz="3200" dirty="0"/>
          </a:p>
          <a:p>
            <a:pPr marL="0" indent="0">
              <a:lnSpc>
                <a:spcPct val="150000"/>
              </a:lnSpc>
              <a:buNone/>
            </a:pPr>
            <a:r>
              <a:rPr lang="en-US" sz="3200" dirty="0" err="1" smtClean="0"/>
              <a:t>Expectación</a:t>
            </a:r>
            <a:r>
              <a:rPr lang="en-US" sz="3200" dirty="0" smtClean="0"/>
              <a:t> </a:t>
            </a:r>
            <a:r>
              <a:rPr lang="en-US" sz="3200" dirty="0" err="1" smtClean="0"/>
              <a:t>alta</a:t>
            </a:r>
            <a:r>
              <a:rPr lang="en-US" sz="3200" dirty="0" smtClean="0"/>
              <a:t> de </a:t>
            </a:r>
            <a:r>
              <a:rPr lang="en-US" sz="3200" dirty="0" err="1" smtClean="0"/>
              <a:t>usuarios</a:t>
            </a:r>
            <a:endParaRPr lang="en-US" sz="3200" dirty="0"/>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158647334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smtClean="0">
                <a:solidFill>
                  <a:srgbClr val="00BCF2"/>
                </a:solidFill>
              </a:rPr>
              <a:t>En</a:t>
            </a:r>
            <a:r>
              <a:rPr lang="en-US" dirty="0" smtClean="0">
                <a:solidFill>
                  <a:srgbClr val="00BCF2"/>
                </a:solidFill>
              </a:rPr>
              <a:t> </a:t>
            </a:r>
            <a:r>
              <a:rPr lang="en-US" dirty="0" err="1" smtClean="0">
                <a:solidFill>
                  <a:srgbClr val="00BCF2"/>
                </a:solidFill>
              </a:rPr>
              <a:t>teléfonos</a:t>
            </a:r>
            <a:r>
              <a:rPr lang="en-US" dirty="0" smtClean="0">
                <a:solidFill>
                  <a:srgbClr val="00BCF2"/>
                </a:solidFill>
              </a:rPr>
              <a:t>, la </a:t>
            </a:r>
            <a:r>
              <a:rPr lang="en-US" dirty="0" err="1" smtClean="0">
                <a:solidFill>
                  <a:srgbClr val="00BCF2"/>
                </a:solidFill>
              </a:rPr>
              <a:t>calidad</a:t>
            </a:r>
            <a:r>
              <a:rPr lang="en-US" dirty="0" smtClean="0">
                <a:solidFill>
                  <a:srgbClr val="00BCF2"/>
                </a:solidFill>
              </a:rPr>
              <a:t> cuesta</a:t>
            </a:r>
            <a:endParaRPr lang="en-US" dirty="0">
              <a:solidFill>
                <a:srgbClr val="00BCF2"/>
              </a:solidFill>
            </a:endParaRP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pantallas</a:t>
                  </a:r>
                  <a:endParaRPr lang="en-US"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smtClean="0">
                      <a:solidFill>
                        <a:schemeClr val="bg1">
                          <a:lumMod val="50000"/>
                        </a:schemeClr>
                      </a:solidFill>
                      <a:latin typeface="+mn-lt"/>
                      <a:cs typeface="Helvetica" panose="020B0604020202020204" pitchFamily="34" charset="0"/>
                    </a:rPr>
                    <a:t>10</a:t>
                  </a:r>
                  <a:endParaRPr lang="en-US" dirty="0">
                    <a:solidFill>
                      <a:schemeClr val="bg1">
                        <a:lumMod val="50000"/>
                      </a:schemeClr>
                    </a:solidFill>
                    <a:latin typeface="+mn-lt"/>
                    <a:cs typeface="Helvetica" panose="020B0604020202020204" pitchFamily="34" charset="0"/>
                  </a:endParaRPr>
                </a:p>
                <a:p>
                  <a:pPr algn="ctr">
                    <a:lnSpc>
                      <a:spcPct val="120000"/>
                    </a:lnSpc>
                  </a:pPr>
                  <a:r>
                    <a:rPr lang="en-US" dirty="0" smtClean="0">
                      <a:solidFill>
                        <a:schemeClr val="bg1">
                          <a:lumMod val="50000"/>
                        </a:schemeClr>
                      </a:solidFill>
                      <a:latin typeface="+mn-lt"/>
                      <a:cs typeface="Helvetica" panose="020B0604020202020204" pitchFamily="34" charset="0"/>
                    </a:rPr>
                    <a:t>24K</a:t>
                  </a:r>
                  <a:r>
                    <a:rPr lang="en-US" dirty="0">
                      <a:solidFill>
                        <a:schemeClr val="bg1">
                          <a:lumMod val="50000"/>
                        </a:schemeClr>
                      </a:solidFill>
                      <a:latin typeface="+mn-lt"/>
                      <a:cs typeface="Helvetica" panose="020B0604020202020204" pitchFamily="34" charset="0"/>
                    </a:rPr>
                    <a:t>+</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Fabricantes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Configuraciones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285074296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Fragmentación</a:t>
            </a:r>
            <a:r>
              <a:rPr lang="en-US" dirty="0" smtClean="0">
                <a:solidFill>
                  <a:srgbClr val="00BCF2"/>
                </a:solidFill>
              </a:rPr>
              <a:t> Android</a:t>
            </a:r>
            <a:endParaRPr lang="en-US" dirty="0">
              <a:solidFill>
                <a:srgbClr val="00BCF2"/>
              </a:solidFill>
            </a:endParaRP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218640730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Diversificación</a:t>
            </a:r>
            <a:r>
              <a:rPr lang="en-US" dirty="0" smtClean="0">
                <a:solidFill>
                  <a:srgbClr val="00BCF2"/>
                </a:solidFill>
              </a:rPr>
              <a:t> </a:t>
            </a:r>
            <a:r>
              <a:rPr lang="en-US" dirty="0" err="1" smtClean="0">
                <a:solidFill>
                  <a:srgbClr val="00BCF2"/>
                </a:solidFill>
              </a:rPr>
              <a:t>en</a:t>
            </a:r>
            <a:r>
              <a:rPr lang="en-US" dirty="0" smtClean="0">
                <a:solidFill>
                  <a:srgbClr val="00BCF2"/>
                </a:solidFill>
              </a:rPr>
              <a:t> iOS</a:t>
            </a:r>
            <a:endParaRPr lang="en-US" dirty="0">
              <a:solidFill>
                <a:srgbClr val="00BCF2"/>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a:t>
            </a:r>
            <a:r>
              <a:rPr lang="en-US" sz="1600" i="1" dirty="0" smtClean="0">
                <a:solidFill>
                  <a:srgbClr val="27A5BE"/>
                </a:solidFill>
                <a:latin typeface="Segoe UI" charset="0"/>
                <a:ea typeface="Segoe UI" charset="0"/>
                <a:cs typeface="Segoe UI" charset="0"/>
              </a:rPr>
              <a:t>series</a:t>
            </a:r>
            <a:endParaRPr lang="en-US" sz="1600" i="1" dirty="0">
              <a:solidFill>
                <a:srgbClr val="27A5BE"/>
              </a:solidFill>
              <a:latin typeface="Segoe UI" charset="0"/>
              <a:ea typeface="Segoe UI" charset="0"/>
              <a:cs typeface="Segoe UI" charset="0"/>
            </a:endParaRP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41953"/>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a:t>
            </a:r>
            <a:r>
              <a:rPr lang="en-US" sz="1600" i="1" dirty="0" smtClean="0">
                <a:solidFill>
                  <a:srgbClr val="27A5BE"/>
                </a:solidFill>
                <a:latin typeface="Segoe UI" charset="0"/>
                <a:ea typeface="Segoe UI" charset="0"/>
                <a:cs typeface="Segoe UI" charset="0"/>
              </a:rPr>
              <a:t>Pro</a:t>
            </a:r>
            <a:endParaRPr lang="en-US" sz="1600" i="1" dirty="0">
              <a:solidFill>
                <a:srgbClr val="27A5BE"/>
              </a:solidFill>
              <a:latin typeface="Segoe UI" charset="0"/>
              <a:ea typeface="Segoe UI" charset="0"/>
              <a:cs typeface="Segoe UI" charset="0"/>
            </a:endParaRP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Factores</a:t>
            </a:r>
            <a:r>
              <a:rPr lang="en-US" sz="2400" b="1" dirty="0" smtClean="0">
                <a:solidFill>
                  <a:srgbClr val="27A5BE"/>
                </a:solidFill>
                <a:latin typeface="Segoe UI Semibold" charset="0"/>
                <a:ea typeface="Segoe UI Semibold" charset="0"/>
                <a:cs typeface="Segoe UI Semibold" charset="0"/>
              </a:rPr>
              <a:t> de forma</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66731"/>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Características</a:t>
            </a:r>
            <a:r>
              <a:rPr lang="en-US" sz="2400" b="1" dirty="0" smtClean="0">
                <a:solidFill>
                  <a:srgbClr val="27A5BE"/>
                </a:solidFill>
                <a:latin typeface="Segoe UI Semibold" charset="0"/>
                <a:ea typeface="Segoe UI Semibold" charset="0"/>
                <a:cs typeface="Segoe UI Semibold" charset="0"/>
              </a:rPr>
              <a:t> iOS 9</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54947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3C90D1"/>
                </a:solidFill>
                <a:latin typeface="+mn-lt"/>
                <a:cs typeface="Arial"/>
              </a:rPr>
              <a:t>Ciantos</a:t>
            </a:r>
            <a:r>
              <a:rPr lang="en-US" sz="1867" dirty="0" smtClean="0">
                <a:solidFill>
                  <a:srgbClr val="3C90D1"/>
                </a:solidFill>
                <a:latin typeface="+mn-lt"/>
                <a:cs typeface="Arial"/>
              </a:rPr>
              <a:t> de </a:t>
            </a:r>
            <a:r>
              <a:rPr lang="en-US" sz="1867" dirty="0" err="1" smtClean="0">
                <a:solidFill>
                  <a:srgbClr val="3C90D1"/>
                </a:solidFill>
                <a:latin typeface="+mn-lt"/>
                <a:cs typeface="Arial"/>
              </a:rPr>
              <a:t>Apis</a:t>
            </a:r>
            <a:r>
              <a:rPr lang="en-US" sz="1867" dirty="0" smtClean="0">
                <a:solidFill>
                  <a:srgbClr val="3C90D1"/>
                </a:solidFill>
                <a:latin typeface="+mn-lt"/>
                <a:cs typeface="Arial"/>
              </a:rPr>
              <a:t> iOS y Android</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W</a:t>
            </a:r>
            <a:r>
              <a:rPr lang="en-US" sz="1867" dirty="0" smtClean="0">
                <a:solidFill>
                  <a:srgbClr val="76B557"/>
                </a:solidFill>
                <a:latin typeface="+mn-lt"/>
                <a:cs typeface="Arial"/>
              </a:rPr>
              <a:t>eb </a:t>
            </a:r>
            <a:r>
              <a:rPr lang="en-US" sz="1867" dirty="0">
                <a:solidFill>
                  <a:srgbClr val="76B557"/>
                </a:solidFill>
                <a:latin typeface="+mn-lt"/>
                <a:cs typeface="Arial"/>
              </a:rPr>
              <a:t>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A73AB8"/>
                </a:solidFill>
                <a:latin typeface="+mn-lt"/>
                <a:cs typeface="Arial"/>
              </a:rPr>
              <a:t>Integración</a:t>
            </a:r>
            <a:r>
              <a:rPr lang="en-US" sz="1867" dirty="0" smtClean="0">
                <a:solidFill>
                  <a:srgbClr val="A73AB8"/>
                </a:solidFill>
                <a:latin typeface="+mn-lt"/>
                <a:cs typeface="Arial"/>
              </a:rPr>
              <a:t> con Backend</a:t>
            </a:r>
            <a:endParaRPr lang="en-US" sz="1867" dirty="0">
              <a:solidFill>
                <a:srgbClr val="A73AB8"/>
              </a:solidFill>
              <a:latin typeface="+mn-lt"/>
              <a:cs typeface="Arial"/>
            </a:endParaRP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smtClean="0">
                <a:latin typeface="+mn-lt"/>
                <a:cs typeface="Arial"/>
              </a:rPr>
              <a:t>Memoria, </a:t>
            </a:r>
            <a:r>
              <a:rPr lang="en-US" sz="1867" dirty="0">
                <a:latin typeface="+mn-lt"/>
                <a:cs typeface="Arial"/>
              </a:rPr>
              <a:t>CPU </a:t>
            </a:r>
            <a:r>
              <a:rPr lang="en-US" sz="1867" dirty="0" smtClean="0">
                <a:latin typeface="+mn-lt"/>
                <a:cs typeface="Arial"/>
              </a:rPr>
              <a:t>y red</a:t>
            </a:r>
            <a:endParaRPr lang="en-US" sz="1867" dirty="0">
              <a:latin typeface="+mn-lt"/>
              <a:cs typeface="Arial"/>
            </a:endParaRP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err="1" smtClean="0">
                <a:solidFill>
                  <a:srgbClr val="00BCF2"/>
                </a:solidFill>
              </a:rPr>
              <a:t>Complejidad</a:t>
            </a:r>
            <a:r>
              <a:rPr lang="en-US" dirty="0" smtClean="0">
                <a:solidFill>
                  <a:srgbClr val="00BCF2"/>
                </a:solidFill>
              </a:rPr>
              <a:t> de las Apps</a:t>
            </a:r>
            <a:endParaRPr lang="en-US" dirty="0">
              <a:solidFill>
                <a:srgbClr val="00BCF2"/>
              </a:solidFill>
            </a:endParaRP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6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357147030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200" dirty="0">
                <a:solidFill>
                  <a:srgbClr val="00BCF2"/>
                </a:solidFill>
                <a:latin typeface="Segoe UI" charset="0"/>
                <a:ea typeface="Segoe UI" charset="0"/>
                <a:cs typeface="Segoe UI" charset="0"/>
              </a:rPr>
              <a:t>Xamarin Test Cloud: </a:t>
            </a:r>
            <a:r>
              <a:rPr lang="en-US" sz="3200" dirty="0" err="1" smtClean="0">
                <a:solidFill>
                  <a:srgbClr val="00BCF2"/>
                </a:solidFill>
                <a:latin typeface="Segoe UI" charset="0"/>
                <a:ea typeface="Segoe UI" charset="0"/>
                <a:cs typeface="Segoe UI" charset="0"/>
              </a:rPr>
              <a:t>pruebas</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en</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cientos</a:t>
            </a:r>
            <a:r>
              <a:rPr lang="en-US" sz="3200" dirty="0" smtClean="0">
                <a:solidFill>
                  <a:srgbClr val="00BCF2"/>
                </a:solidFill>
                <a:latin typeface="Segoe UI" charset="0"/>
                <a:ea typeface="Segoe UI" charset="0"/>
                <a:cs typeface="Segoe UI" charset="0"/>
              </a:rPr>
              <a:t> de </a:t>
            </a:r>
            <a:r>
              <a:rPr lang="en-US" sz="3200" dirty="0" err="1" smtClean="0">
                <a:solidFill>
                  <a:srgbClr val="00BCF2"/>
                </a:solidFill>
                <a:latin typeface="Segoe UI" charset="0"/>
                <a:ea typeface="Segoe UI" charset="0"/>
                <a:cs typeface="Segoe UI" charset="0"/>
              </a:rPr>
              <a:t>dispositivos</a:t>
            </a:r>
            <a:endParaRPr lang="en-US" sz="3200" dirty="0">
              <a:solidFill>
                <a:srgbClr val="00BCF2"/>
              </a:solidFill>
            </a:endParaRP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322319182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4400" dirty="0" smtClean="0">
                <a:solidFill>
                  <a:srgbClr val="00BCF2"/>
                </a:solidFill>
              </a:rPr>
              <a:t>¿</a:t>
            </a:r>
            <a:r>
              <a:rPr lang="en-US" sz="4400" dirty="0" err="1" smtClean="0">
                <a:solidFill>
                  <a:srgbClr val="00BCF2"/>
                </a:solidFill>
              </a:rPr>
              <a:t>Qué</a:t>
            </a:r>
            <a:r>
              <a:rPr lang="en-US" sz="4400" dirty="0" smtClean="0">
                <a:solidFill>
                  <a:srgbClr val="00BCF2"/>
                </a:solidFill>
              </a:rPr>
              <a:t> hay Nuevo </a:t>
            </a:r>
            <a:r>
              <a:rPr lang="en-US" sz="4400" dirty="0" err="1" smtClean="0">
                <a:solidFill>
                  <a:srgbClr val="00BCF2"/>
                </a:solidFill>
              </a:rPr>
              <a:t>en</a:t>
            </a:r>
            <a:r>
              <a:rPr lang="en-US" sz="4400" dirty="0" smtClean="0">
                <a:solidFill>
                  <a:srgbClr val="00BCF2"/>
                </a:solidFill>
              </a:rPr>
              <a:t> </a:t>
            </a:r>
            <a:r>
              <a:rPr lang="en-US" sz="4400" dirty="0" smtClean="0">
                <a:solidFill>
                  <a:srgbClr val="00BCF2"/>
                </a:solidFill>
                <a:latin typeface="Segoe UI" charset="0"/>
                <a:ea typeface="Segoe UI" charset="0"/>
                <a:cs typeface="Segoe UI" charset="0"/>
              </a:rPr>
              <a:t>Xamarin Test Cloud</a:t>
            </a:r>
            <a:r>
              <a:rPr lang="en-US" sz="4400" dirty="0" smtClean="0">
                <a:solidFill>
                  <a:srgbClr val="00BCF2"/>
                </a:solidFill>
              </a:rPr>
              <a:t>?</a:t>
            </a:r>
            <a:endParaRPr lang="en-US" sz="4400" dirty="0">
              <a:solidFill>
                <a:srgbClr val="00BCF2"/>
              </a:solidFill>
            </a:endParaRPr>
          </a:p>
        </p:txBody>
      </p:sp>
      <p:sp>
        <p:nvSpPr>
          <p:cNvPr id="18" name="Rectangle 17"/>
          <p:cNvSpPr/>
          <p:nvPr/>
        </p:nvSpPr>
        <p:spPr>
          <a:xfrm>
            <a:off x="1638299" y="4543598"/>
            <a:ext cx="2704563" cy="466731"/>
          </a:xfrm>
          <a:prstGeom prst="rect">
            <a:avLst/>
          </a:prstGeom>
        </p:spPr>
        <p:txBody>
          <a:bodyPr wrap="square">
            <a:spAutoFit/>
          </a:bodyPr>
          <a:lstStyle/>
          <a:p>
            <a:pPr algn="ctr" defTabSz="1100639" latinLnBrk="1" hangingPunct="0">
              <a:lnSpc>
                <a:spcPct val="110000"/>
              </a:lnSpc>
            </a:pPr>
            <a:r>
              <a:rPr lang="en-US" sz="2400" dirty="0" err="1" smtClean="0">
                <a:latin typeface="Segoe UI Light" charset="0"/>
                <a:ea typeface="Segoe UI Light" charset="0"/>
                <a:cs typeface="Segoe UI Light" charset="0"/>
                <a:sym typeface="Segoe UI"/>
              </a:rPr>
              <a:t>Integración</a:t>
            </a:r>
            <a:endParaRPr lang="en-US" sz="2400" dirty="0">
              <a:latin typeface="Segoe UI Light" charset="0"/>
              <a:ea typeface="Segoe UI Light" charset="0"/>
              <a:cs typeface="Segoe UI Light" charset="0"/>
              <a:sym typeface="Segoe UI"/>
            </a:endParaRPr>
          </a:p>
        </p:txBody>
      </p:sp>
      <p:sp>
        <p:nvSpPr>
          <p:cNvPr id="20" name="Rectangle 19"/>
          <p:cNvSpPr/>
          <p:nvPr/>
        </p:nvSpPr>
        <p:spPr>
          <a:xfrm>
            <a:off x="4814002" y="4597436"/>
            <a:ext cx="3076202" cy="498597"/>
          </a:xfrm>
          <a:prstGeom prst="rect">
            <a:avLst/>
          </a:prstGeom>
        </p:spPr>
        <p:txBody>
          <a:bodyPr wrap="square">
            <a:spAutoFit/>
          </a:bodyPr>
          <a:lstStyle/>
          <a:p>
            <a:pPr algn="ctr" defTabSz="1100639" latinLnBrk="1" hangingPunct="0">
              <a:lnSpc>
                <a:spcPct val="110000"/>
              </a:lnSpc>
            </a:pPr>
            <a:r>
              <a:rPr lang="en-US" sz="2400" dirty="0" err="1">
                <a:latin typeface="Segoe UI Light" charset="0"/>
                <a:ea typeface="Segoe UI Light" charset="0"/>
                <a:cs typeface="Segoe UI Light" charset="0"/>
              </a:rPr>
              <a:t>UITest</a:t>
            </a:r>
            <a:r>
              <a:rPr lang="en-US" sz="2400" dirty="0">
                <a:latin typeface="Segoe UI Light" charset="0"/>
                <a:ea typeface="Segoe UI Light" charset="0"/>
                <a:cs typeface="Segoe UI Light" charset="0"/>
              </a:rPr>
              <a:t> 1.0</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361343" y="4557962"/>
            <a:ext cx="2705309" cy="461665"/>
          </a:xfrm>
          <a:prstGeom prst="rect">
            <a:avLst/>
          </a:prstGeom>
        </p:spPr>
        <p:txBody>
          <a:bodyPr wrap="square">
            <a:spAutoFit/>
          </a:bodyPr>
          <a:lstStyle/>
          <a:p>
            <a:pPr algn="ctr" defTabSz="1100639" latinLnBrk="1" hangingPunct="0"/>
            <a:r>
              <a:rPr lang="en-US" sz="2400" dirty="0">
                <a:latin typeface="Segoe UI Light" charset="0"/>
                <a:ea typeface="Segoe UI Light" charset="0"/>
                <a:cs typeface="Segoe UI Light" charset="0"/>
                <a:sym typeface="Segoe UI"/>
              </a:rPr>
              <a:t>Test Recorder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343" y="1892128"/>
            <a:ext cx="2705309" cy="2705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001" y="1733441"/>
            <a:ext cx="3076203" cy="30762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614" y="1568142"/>
            <a:ext cx="3360889" cy="3360889"/>
          </a:xfrm>
          <a:prstGeom prst="rect">
            <a:avLst/>
          </a:prstGeom>
        </p:spPr>
      </p:pic>
    </p:spTree>
    <p:extLst>
      <p:ext uri="{BB962C8B-B14F-4D97-AF65-F5344CB8AC3E}">
        <p14:creationId xmlns:p14="http://schemas.microsoft.com/office/powerpoint/2010/main" val="25526260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UITests</a:t>
            </a:r>
            <a:r>
              <a:rPr lang="en-US" b="0" dirty="0" smtClean="0"/>
              <a:t>, Test Recorder &amp; Test Cloud</a:t>
            </a:r>
            <a:endParaRPr lang="en-US" b="0" dirty="0"/>
          </a:p>
        </p:txBody>
      </p:sp>
    </p:spTree>
    <p:extLst>
      <p:ext uri="{BB962C8B-B14F-4D97-AF65-F5344CB8AC3E}">
        <p14:creationId xmlns:p14="http://schemas.microsoft.com/office/powerpoint/2010/main" val="118559818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rgbClr val="00BCF2"/>
                </a:solidFill>
              </a:rPr>
              <a:t>Xamarin Insights – Real-time monitoring</a:t>
            </a:r>
            <a:endParaRPr lang="en-US" sz="4400"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latin typeface="+mn-lt"/>
                <a:cs typeface="Helvetica" panose="020B0604020202020204" pitchFamily="34" charset="0"/>
              </a:rPr>
              <a:t>Soporta</a:t>
            </a:r>
            <a:endParaRPr lang="en-US" sz="2400" dirty="0">
              <a:solidFill>
                <a:schemeClr val="bg1">
                  <a:lumMod val="50000"/>
                </a:schemeClr>
              </a:solidFill>
              <a:latin typeface="+mn-lt"/>
              <a:cs typeface="Helvetica" panose="020B0604020202020204" pitchFamily="34" charset="0"/>
            </a:endParaRP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13444728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5890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Xamarin Insights – </a:t>
            </a:r>
            <a:r>
              <a:rPr lang="en-US" dirty="0" err="1" smtClean="0">
                <a:solidFill>
                  <a:srgbClr val="00BCF2"/>
                </a:solidFill>
              </a:rPr>
              <a:t>Reportes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Reporta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automáticamente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no </a:t>
            </a:r>
            <a:r>
              <a:rPr lang="en-US" sz="2400" dirty="0" err="1" smtClean="0">
                <a:solidFill>
                  <a:schemeClr val="bg1">
                    <a:lumMod val="50000"/>
                  </a:schemeClr>
                </a:solidFill>
                <a:cs typeface="Helvetica" panose="020B0604020202020204" pitchFamily="34" charset="0"/>
              </a:rPr>
              <a:t>manejada</a:t>
            </a:r>
            <a:r>
              <a:rPr lang="en-US" sz="2400" dirty="0" smtClean="0">
                <a:solidFill>
                  <a:schemeClr val="bg1">
                    <a:lumMod val="50000"/>
                  </a:schemeClr>
                </a:solidFill>
                <a:cs typeface="Helvetica" panose="020B0604020202020204" pitchFamily="34" charset="0"/>
              </a:rPr>
              <a:t>.</a:t>
            </a:r>
          </a:p>
          <a:p>
            <a:pPr marL="0" indent="0">
              <a:lnSpc>
                <a:spcPct val="100000"/>
              </a:lnSpc>
              <a:buNone/>
            </a:pPr>
            <a:r>
              <a:rPr lang="en-US" sz="2400" dirty="0" err="1" smtClean="0">
                <a:solidFill>
                  <a:schemeClr val="bg1">
                    <a:lumMod val="50000"/>
                  </a:schemeClr>
                </a:solidFill>
                <a:cs typeface="Helvetica" panose="020B0604020202020204" pitchFamily="34" charset="0"/>
              </a:rPr>
              <a:t>Podemos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reportar</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detalles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propia</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42808230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BCF2"/>
                </a:solidFill>
              </a:rPr>
              <a:t>Xamarin Insights</a:t>
            </a:r>
            <a:r>
              <a:rPr lang="en-US" dirty="0" smtClean="0">
                <a:solidFill>
                  <a:srgbClr val="00BCF2"/>
                </a:solidFill>
              </a:rPr>
              <a:t> – </a:t>
            </a:r>
            <a:r>
              <a:rPr lang="en-US" dirty="0" err="1" smtClean="0">
                <a:solidFill>
                  <a:srgbClr val="00BCF2"/>
                </a:solidFill>
              </a:rPr>
              <a:t>Track</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t>
            </a:r>
            <a:r>
              <a:rPr lang="en-US" sz="2400" dirty="0" smtClean="0">
                <a:solidFill>
                  <a:schemeClr val="bg1">
                    <a:lumMod val="50000"/>
                  </a:schemeClr>
                </a:solidFill>
                <a:cs typeface="Helvetica" panose="020B0604020202020204" pitchFamily="34" charset="0"/>
              </a:rPr>
              <a:t>de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evento</a:t>
            </a:r>
            <a:r>
              <a:rPr lang="en-US" sz="2400" dirty="0" smtClean="0">
                <a:solidFill>
                  <a:schemeClr val="bg1">
                    <a:lumMod val="50000"/>
                  </a:schemeClr>
                </a:solidFill>
                <a:cs typeface="Helvetica" panose="020B0604020202020204" pitchFamily="34" charset="0"/>
              </a:rPr>
              <a:t> que </a:t>
            </a:r>
            <a:r>
              <a:rPr lang="en-US" sz="2400" dirty="0" err="1" smtClean="0">
                <a:solidFill>
                  <a:schemeClr val="bg1">
                    <a:lumMod val="50000"/>
                  </a:schemeClr>
                </a:solidFill>
                <a:cs typeface="Helvetica" panose="020B0604020202020204" pitchFamily="34" charset="0"/>
              </a:rPr>
              <a:t>sucede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nuestra</a:t>
            </a:r>
            <a:r>
              <a:rPr lang="en-US" sz="2400" dirty="0" smtClean="0">
                <a:solidFill>
                  <a:schemeClr val="bg1">
                    <a:lumMod val="50000"/>
                  </a:schemeClr>
                </a:solidFill>
                <a:cs typeface="Helvetica" panose="020B0604020202020204" pitchFamily="34" charset="0"/>
              </a:rPr>
              <a:t> App.</a:t>
            </a:r>
            <a:endParaRPr lang="en-US" sz="2400" dirty="0">
              <a:solidFill>
                <a:schemeClr val="bg1">
                  <a:lumMod val="50000"/>
                </a:schemeClr>
              </a:solidFill>
              <a:cs typeface="Helvetica" panose="020B0604020202020204" pitchFamily="34" charset="0"/>
            </a:endParaRP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err="1" smtClean="0">
                <a:solidFill>
                  <a:schemeClr val="bg1">
                    <a:lumMod val="50000"/>
                  </a:schemeClr>
                </a:solidFill>
                <a:cs typeface="Helvetica" panose="020B0604020202020204" pitchFamily="34" charset="0"/>
              </a:rPr>
              <a:t>Tenemos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información</a:t>
            </a:r>
            <a:r>
              <a:rPr lang="en-US" sz="2400" dirty="0" smtClean="0">
                <a:solidFill>
                  <a:schemeClr val="bg1">
                    <a:lumMod val="50000"/>
                  </a:schemeClr>
                </a:solidFill>
                <a:cs typeface="Helvetica" panose="020B0604020202020204" pitchFamily="34" charset="0"/>
              </a:rPr>
              <a:t> de </a:t>
            </a:r>
            <a:r>
              <a:rPr lang="en-US" sz="2400" dirty="0" err="1" smtClean="0">
                <a:solidFill>
                  <a:schemeClr val="bg1">
                    <a:lumMod val="50000"/>
                  </a:schemeClr>
                </a:solidFill>
                <a:cs typeface="Helvetica" panose="020B0604020202020204" pitchFamily="34" charset="0"/>
              </a:rPr>
              <a:t>cuanto</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tiempo</a:t>
            </a:r>
            <a:r>
              <a:rPr lang="en-US" sz="2400" dirty="0" smtClean="0">
                <a:solidFill>
                  <a:schemeClr val="bg1">
                    <a:lumMod val="50000"/>
                  </a:schemeClr>
                </a:solidFill>
                <a:cs typeface="Helvetica" panose="020B0604020202020204" pitchFamily="34" charset="0"/>
              </a:rPr>
              <a:t> require </a:t>
            </a:r>
            <a:r>
              <a:rPr lang="en-US" sz="2400" dirty="0" err="1" smtClean="0">
                <a:solidFill>
                  <a:schemeClr val="bg1">
                    <a:lumMod val="50000"/>
                  </a:schemeClr>
                </a:solidFill>
                <a:cs typeface="Helvetica" panose="020B0604020202020204" pitchFamily="34" charset="0"/>
              </a:rPr>
              <a:t>cada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acción</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257953143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Insights – Resolver </a:t>
            </a:r>
            <a:r>
              <a:rPr lang="en-US" dirty="0" err="1" smtClean="0">
                <a:solidFill>
                  <a:srgbClr val="00BCF2"/>
                </a:solidFill>
              </a:rPr>
              <a:t>problemas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799"/>
            <a:ext cx="3832366" cy="159497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Combinamos</a:t>
            </a:r>
            <a:r>
              <a:rPr lang="en-US" sz="2400" dirty="0" smtClean="0">
                <a:solidFill>
                  <a:schemeClr val="bg1">
                    <a:lumMod val="50000"/>
                  </a:schemeClr>
                </a:solidFill>
                <a:cs typeface="Helvetica" panose="020B0604020202020204" pitchFamily="34" charset="0"/>
              </a:rPr>
              <a:t> tracking de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del </a:t>
            </a:r>
            <a:r>
              <a:rPr lang="en-US" sz="2400" dirty="0" err="1" smtClean="0">
                <a:solidFill>
                  <a:schemeClr val="bg1">
                    <a:lumMod val="50000"/>
                  </a:schemeClr>
                </a:solidFill>
                <a:cs typeface="Helvetica" panose="020B0604020202020204" pitchFamily="34" charset="0"/>
              </a:rPr>
              <a:t>usuario</a:t>
            </a:r>
            <a:r>
              <a:rPr lang="en-US" sz="2400" dirty="0" smtClean="0">
                <a:solidFill>
                  <a:schemeClr val="bg1">
                    <a:lumMod val="50000"/>
                  </a:schemeClr>
                </a:solidFill>
                <a:cs typeface="Helvetica" panose="020B0604020202020204" pitchFamily="34" charset="0"/>
              </a:rPr>
              <a:t> para resolver </a:t>
            </a:r>
            <a:r>
              <a:rPr lang="en-US" sz="2400" dirty="0" err="1" smtClean="0">
                <a:solidFill>
                  <a:schemeClr val="bg1">
                    <a:lumMod val="50000"/>
                  </a:schemeClr>
                </a:solidFill>
                <a:cs typeface="Helvetica" panose="020B0604020202020204" pitchFamily="34" charset="0"/>
              </a:rPr>
              <a:t>problemas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más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rápidos</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4797472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err="1" smtClean="0">
                <a:solidFill>
                  <a:schemeClr val="bg1">
                    <a:lumMod val="50000"/>
                  </a:schemeClr>
                </a:solidFill>
                <a:latin typeface="+mj-lt"/>
                <a:cs typeface="Helvetica" panose="020B0604020202020204" pitchFamily="34" charset="0"/>
              </a:rPr>
              <a:t>Integración</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sencilla</a:t>
            </a:r>
            <a:r>
              <a:rPr lang="en-US" sz="2800" dirty="0" smtClean="0">
                <a:solidFill>
                  <a:schemeClr val="bg1">
                    <a:lumMod val="50000"/>
                  </a:schemeClr>
                </a:solidFill>
                <a:latin typeface="+mj-lt"/>
                <a:cs typeface="Helvetica" panose="020B0604020202020204" pitchFamily="34" charset="0"/>
              </a:rPr>
              <a:t> con </a:t>
            </a:r>
            <a:r>
              <a:rPr lang="en-US" sz="2800" dirty="0" err="1" smtClean="0">
                <a:solidFill>
                  <a:schemeClr val="bg1">
                    <a:lumMod val="50000"/>
                  </a:schemeClr>
                </a:solidFill>
                <a:latin typeface="+mj-lt"/>
                <a:cs typeface="Helvetica" panose="020B0604020202020204" pitchFamily="34" charset="0"/>
              </a:rPr>
              <a:t>los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servicios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más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populares</a:t>
            </a:r>
            <a:r>
              <a:rPr lang="en-US" sz="2800" dirty="0">
                <a:solidFill>
                  <a:schemeClr val="bg1">
                    <a:lumMod val="50000"/>
                  </a:schemeClr>
                </a:solidFill>
                <a:latin typeface="+mj-lt"/>
                <a:cs typeface="Helvetica" panose="020B0604020202020204" pitchFamily="34" charset="0"/>
              </a:rPr>
              <a:t>.</a:t>
            </a:r>
          </a:p>
        </p:txBody>
      </p:sp>
      <p:sp>
        <p:nvSpPr>
          <p:cNvPr id="2" name="Title 1"/>
          <p:cNvSpPr>
            <a:spLocks noGrp="1"/>
          </p:cNvSpPr>
          <p:nvPr>
            <p:ph type="title"/>
          </p:nvPr>
        </p:nvSpPr>
        <p:spPr/>
        <p:txBody>
          <a:bodyPr/>
          <a:lstStyle/>
          <a:p>
            <a:r>
              <a:rPr lang="en-US" dirty="0" smtClean="0">
                <a:solidFill>
                  <a:srgbClr val="00BCF2"/>
                </a:solidFill>
              </a:rPr>
              <a:t>Xamarin Insights – </a:t>
            </a:r>
            <a:r>
              <a:rPr lang="en-US" dirty="0" err="1" smtClean="0">
                <a:solidFill>
                  <a:srgbClr val="00BCF2"/>
                </a:solidFill>
              </a:rPr>
              <a:t>Integración</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91334182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latin typeface="Segoe UI" charset="0"/>
                <a:ea typeface="Segoe UI" charset="0"/>
                <a:cs typeface="Segoe UI" charset="0"/>
              </a:rPr>
              <a:t>Xamarin Insights</a:t>
            </a:r>
            <a:endParaRPr lang="en-US" dirty="0">
              <a:solidFill>
                <a:srgbClr val="06AED0"/>
              </a:solidFill>
              <a:latin typeface="Segoe UI" charset="0"/>
              <a:ea typeface="Segoe UI" charset="0"/>
              <a:cs typeface="Segoe UI" charset="0"/>
            </a:endParaRP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128856451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Xamarin Insights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413443552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&amp; R</a:t>
            </a:r>
            <a:endParaRPr lang="en-US" sz="13800" dirty="0"/>
          </a:p>
        </p:txBody>
      </p:sp>
    </p:spTree>
    <p:extLst>
      <p:ext uri="{BB962C8B-B14F-4D97-AF65-F5344CB8AC3E}">
        <p14:creationId xmlns:p14="http://schemas.microsoft.com/office/powerpoint/2010/main" val="9279648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solidFill>
                  <a:srgbClr val="00BCF2"/>
                </a:solidFill>
              </a:rPr>
              <a:t>Xamarin </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MONITOREA</a:t>
              </a:r>
              <a:endParaRPr lang="en-US" sz="1372" b="1" dirty="0">
                <a:solidFill>
                  <a:srgbClr val="FFFFFF"/>
                </a:solidFill>
              </a:endParaRP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ACELERA</a:t>
              </a:r>
              <a:endParaRPr lang="en-US" sz="1372" b="1" dirty="0">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12318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smtClean="0">
                <a:solidFill>
                  <a:schemeClr val="accent3">
                    <a:lumMod val="50000"/>
                  </a:schemeClr>
                </a:solidFill>
              </a:rPr>
              <a:t>Más</a:t>
            </a:r>
            <a:r>
              <a:rPr dirty="0" smtClean="0">
                <a:solidFill>
                  <a:schemeClr val="accent3">
                    <a:lumMod val="50000"/>
                  </a:schemeClr>
                </a:solidFill>
              </a:rPr>
              <a:t> </a:t>
            </a:r>
            <a:r>
              <a:rPr dirty="0" err="1" smtClean="0">
                <a:solidFill>
                  <a:schemeClr val="accent3">
                    <a:lumMod val="50000"/>
                  </a:schemeClr>
                </a:solidFill>
              </a:rPr>
              <a:t>información</a:t>
            </a:r>
            <a:r>
              <a:rPr dirty="0" smtClean="0">
                <a:solidFill>
                  <a:schemeClr val="accent3">
                    <a:lumMod val="50000"/>
                  </a:schemeClr>
                </a:solidFill>
              </a:rPr>
              <a:t> </a:t>
            </a:r>
            <a:r>
              <a:rPr dirty="0" err="1" smtClean="0">
                <a:solidFill>
                  <a:schemeClr val="accent3">
                    <a:lumMod val="50000"/>
                  </a:schemeClr>
                </a:solidFill>
              </a:rPr>
              <a:t>en</a:t>
            </a:r>
            <a:endParaRPr dirty="0" smtClean="0">
              <a:solidFill>
                <a:schemeClr val="accent3">
                  <a:lumMod val="50000"/>
                </a:schemeClr>
              </a:solidFill>
            </a:endParaRPr>
          </a:p>
          <a:p>
            <a:r>
              <a:rPr dirty="0" smtClean="0">
                <a:solidFill>
                  <a:schemeClr val="accent3">
                    <a:lumMod val="50000"/>
                  </a:schemeClr>
                </a:solidFill>
              </a:rPr>
              <a:t>xamarin.com</a:t>
            </a:r>
            <a:endParaRPr dirty="0">
              <a:solidFill>
                <a:schemeClr val="accent3">
                  <a:lumMod val="50000"/>
                </a:schemeClr>
              </a:solidFill>
            </a:endParaRPr>
          </a:p>
        </p:txBody>
      </p:sp>
    </p:spTree>
    <p:extLst>
      <p:ext uri="{BB962C8B-B14F-4D97-AF65-F5344CB8AC3E}">
        <p14:creationId xmlns:p14="http://schemas.microsoft.com/office/powerpoint/2010/main" val="27210426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204913"/>
            <a:ext cx="8362950" cy="5653087"/>
          </a:xfrm>
        </p:spPr>
        <p:txBody>
          <a:bodyPr/>
          <a:lstStyle/>
          <a:p>
            <a:r>
              <a:rPr lang="en-US" sz="3600" dirty="0" err="1"/>
              <a:t>Comenzamos</a:t>
            </a:r>
            <a:endParaRPr lang="en-US" sz="3600" dirty="0"/>
          </a:p>
          <a:p>
            <a:pPr lvl="1"/>
            <a:r>
              <a:rPr lang="en-US" sz="2000" dirty="0" err="1" smtClean="0"/>
              <a:t>Repaso</a:t>
            </a:r>
            <a:r>
              <a:rPr lang="en-US" sz="2000" dirty="0" smtClean="0"/>
              <a:t> </a:t>
            </a:r>
            <a:r>
              <a:rPr lang="en-US" sz="2000" dirty="0" err="1" smtClean="0"/>
              <a:t>conceptos</a:t>
            </a:r>
            <a:r>
              <a:rPr lang="en-US" sz="2000" dirty="0" smtClean="0"/>
              <a:t> Xamarin</a:t>
            </a:r>
            <a:endParaRPr lang="en-US" sz="2000" dirty="0"/>
          </a:p>
          <a:p>
            <a:pPr lvl="1"/>
            <a:r>
              <a:rPr lang="en-US" sz="2000" dirty="0" err="1" smtClean="0"/>
              <a:t>Ventajas</a:t>
            </a:r>
            <a:endParaRPr lang="en-US" sz="3600" dirty="0"/>
          </a:p>
          <a:p>
            <a:r>
              <a:rPr lang="en-US" sz="3600" dirty="0" err="1" smtClean="0"/>
              <a:t>Novedades</a:t>
            </a:r>
            <a:endParaRPr lang="en-US" sz="3600" dirty="0"/>
          </a:p>
          <a:p>
            <a:pPr lvl="1"/>
            <a:r>
              <a:rPr lang="en-US" sz="2000" dirty="0" err="1" smtClean="0"/>
              <a:t>Xamarin.Forms</a:t>
            </a:r>
            <a:r>
              <a:rPr lang="en-US" sz="2000" dirty="0" smtClean="0"/>
              <a:t> 2.0</a:t>
            </a:r>
            <a:endParaRPr lang="en-US" sz="2000" dirty="0"/>
          </a:p>
          <a:p>
            <a:pPr lvl="1"/>
            <a:r>
              <a:rPr lang="en-US" sz="2000" dirty="0" err="1" smtClean="0"/>
              <a:t>Nuevas</a:t>
            </a:r>
            <a:r>
              <a:rPr lang="en-US" sz="2000" dirty="0" smtClean="0"/>
              <a:t> </a:t>
            </a:r>
            <a:r>
              <a:rPr lang="en-US" sz="2000" dirty="0" err="1" smtClean="0"/>
              <a:t>herramientas</a:t>
            </a:r>
            <a:endParaRPr lang="en-US" sz="2000" dirty="0"/>
          </a:p>
          <a:p>
            <a:pPr lvl="1"/>
            <a:r>
              <a:rPr lang="en-US" sz="2000" dirty="0" err="1" smtClean="0"/>
              <a:t>UITests</a:t>
            </a:r>
            <a:r>
              <a:rPr lang="en-US" sz="2000" dirty="0" smtClean="0"/>
              <a:t>, Test Recorder &amp; Test Cloud</a:t>
            </a:r>
            <a:endParaRPr lang="en-US" sz="2000" dirty="0"/>
          </a:p>
          <a:p>
            <a:pPr lvl="1"/>
            <a:r>
              <a:rPr lang="en-US" sz="2000" dirty="0" smtClean="0"/>
              <a:t>Xamarin Insights</a:t>
            </a:r>
            <a:endParaRPr lang="en-US" sz="3600" dirty="0"/>
          </a:p>
          <a:p>
            <a:r>
              <a:rPr lang="en-US" sz="3600" dirty="0" err="1" smtClean="0"/>
              <a:t>Preguntas</a:t>
            </a:r>
            <a:r>
              <a:rPr lang="en-US" sz="3600" dirty="0" smtClean="0"/>
              <a:t> &amp; </a:t>
            </a:r>
            <a:r>
              <a:rPr lang="en-US" sz="3600" dirty="0" err="1" smtClean="0"/>
              <a:t>Respuestas</a:t>
            </a:r>
            <a:endParaRPr lang="en-US" sz="3600"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Xamarin</a:t>
            </a:r>
            <a:endParaRPr lang="en-US" dirty="0"/>
          </a:p>
        </p:txBody>
      </p:sp>
    </p:spTree>
    <p:extLst>
      <p:ext uri="{BB962C8B-B14F-4D97-AF65-F5344CB8AC3E}">
        <p14:creationId xmlns:p14="http://schemas.microsoft.com/office/powerpoint/2010/main" val="25492151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sz="4400" b="1" dirty="0" smtClean="0">
                <a:solidFill>
                  <a:srgbClr val="00BCF2"/>
                </a:solidFill>
              </a:rPr>
              <a:t>Xamarin</a:t>
            </a:r>
            <a:r>
              <a:rPr lang="en-US" sz="4400" dirty="0" smtClean="0">
                <a:solidFill>
                  <a:srgbClr val="00BCF2"/>
                </a:solidFill>
              </a:rPr>
              <a:t>: </a:t>
            </a:r>
            <a:r>
              <a:rPr lang="en-US" sz="4400" dirty="0" err="1" smtClean="0">
                <a:solidFill>
                  <a:srgbClr val="00BCF2"/>
                </a:solidFill>
              </a:rPr>
              <a:t>Aplicaciones</a:t>
            </a:r>
            <a:r>
              <a:rPr lang="en-US" sz="4400" dirty="0" smtClean="0">
                <a:solidFill>
                  <a:srgbClr val="00BCF2"/>
                </a:solidFill>
              </a:rPr>
              <a:t> </a:t>
            </a:r>
            <a:r>
              <a:rPr lang="en-US" sz="4400" dirty="0" err="1" smtClean="0">
                <a:solidFill>
                  <a:srgbClr val="00BCF2"/>
                </a:solidFill>
              </a:rPr>
              <a:t>nativas</a:t>
            </a:r>
            <a:r>
              <a:rPr lang="en-US" sz="4400" dirty="0" smtClean="0">
                <a:solidFill>
                  <a:srgbClr val="00BCF2"/>
                </a:solidFill>
              </a:rPr>
              <a:t> </a:t>
            </a:r>
            <a:r>
              <a:rPr lang="en-US" sz="4400" dirty="0" err="1" smtClean="0">
                <a:solidFill>
                  <a:srgbClr val="00BCF2"/>
                </a:solidFill>
              </a:rPr>
              <a:t>multiplataforma</a:t>
            </a:r>
            <a:endParaRPr lang="en-US" sz="4400" dirty="0">
              <a:solidFill>
                <a:srgbClr val="00BCF2"/>
              </a:solidFill>
            </a:endParaRPr>
          </a:p>
        </p:txBody>
      </p:sp>
    </p:spTree>
    <p:extLst>
      <p:ext uri="{BB962C8B-B14F-4D97-AF65-F5344CB8AC3E}">
        <p14:creationId xmlns:p14="http://schemas.microsoft.com/office/powerpoint/2010/main" val="6973511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smtClean="0">
                <a:solidFill>
                  <a:srgbClr val="00BCF2"/>
                </a:solidFill>
              </a:rPr>
              <a:t>Xamarin</a:t>
            </a:r>
            <a:endParaRPr lang="en-US" dirty="0">
              <a:solidFill>
                <a:srgbClr val="00BCF2"/>
              </a:solidFill>
            </a:endParaRP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42248812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 </a:t>
            </a:r>
            <a:r>
              <a:rPr lang="en-US" dirty="0" err="1" smtClean="0">
                <a:solidFill>
                  <a:srgbClr val="00BCF2"/>
                </a:solidFill>
              </a:rPr>
              <a:t>Xamarin.Forms</a:t>
            </a:r>
            <a:endParaRPr lang="en-US" dirty="0">
              <a:solidFill>
                <a:srgbClr val="00BCF2"/>
              </a:solidFill>
            </a:endParaRPr>
          </a:p>
        </p:txBody>
      </p:sp>
      <p:sp>
        <p:nvSpPr>
          <p:cNvPr id="3" name="Text Placeholder 2"/>
          <p:cNvSpPr>
            <a:spLocks noGrp="1"/>
          </p:cNvSpPr>
          <p:nvPr>
            <p:ph type="body" sz="quarter" idx="10"/>
          </p:nvPr>
        </p:nvSpPr>
        <p:spPr>
          <a:xfrm>
            <a:off x="999919" y="5167871"/>
            <a:ext cx="4503134" cy="613886"/>
          </a:xfrm>
        </p:spPr>
        <p:txBody>
          <a:bodyPr/>
          <a:lstStyle/>
          <a:p>
            <a:pPr algn="ctr">
              <a:lnSpc>
                <a:spcPct val="100000"/>
              </a:lnSpc>
            </a:pPr>
            <a:r>
              <a:rPr lang="en-US" sz="2549" dirty="0" smtClean="0">
                <a:solidFill>
                  <a:schemeClr val="tx1"/>
                </a:solidFill>
                <a:latin typeface="+mn-lt"/>
              </a:rPr>
              <a:t>Traditional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98460"/>
          </a:xfrm>
        </p:spPr>
        <p:txBody>
          <a:bodyPr/>
          <a:lstStyle/>
          <a:p>
            <a:pPr algn="ctr">
              <a:lnSpc>
                <a:spcPct val="100000"/>
              </a:lnSpc>
            </a:pPr>
            <a:r>
              <a:rPr lang="en-US" sz="2549" dirty="0" smtClean="0">
                <a:solidFill>
                  <a:schemeClr val="tx1"/>
                </a:solidFill>
                <a:latin typeface="+mn-lt"/>
              </a:rPr>
              <a:t>Con </a:t>
            </a:r>
            <a:r>
              <a:rPr lang="en-US" sz="2549" dirty="0" err="1" smtClean="0">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smtClean="0">
                <a:solidFill>
                  <a:schemeClr val="tx1"/>
                </a:solidFill>
              </a:rPr>
              <a:t>Más</a:t>
            </a:r>
            <a:r>
              <a:rPr lang="en-US" sz="2549" dirty="0" smtClean="0">
                <a:solidFill>
                  <a:schemeClr val="tx1"/>
                </a:solidFill>
              </a:rPr>
              <a:t> </a:t>
            </a:r>
            <a:r>
              <a:rPr lang="en-US" sz="2549" dirty="0" err="1" smtClean="0">
                <a:solidFill>
                  <a:schemeClr val="tx1"/>
                </a:solidFill>
              </a:rPr>
              <a:t>código</a:t>
            </a:r>
            <a:r>
              <a:rPr lang="en-US" sz="2549" dirty="0" smtClean="0">
                <a:solidFill>
                  <a:schemeClr val="tx1"/>
                </a:solidFill>
              </a:rPr>
              <a:t> </a:t>
            </a:r>
            <a:r>
              <a:rPr lang="en-US" sz="2549" dirty="0" err="1" smtClean="0">
                <a:solidFill>
                  <a:schemeClr val="tx1"/>
                </a:solidFill>
              </a:rPr>
              <a:t>compartido</a:t>
            </a:r>
            <a:r>
              <a:rPr lang="en-US" sz="2549" dirty="0" smtClean="0">
                <a:solidFill>
                  <a:schemeClr val="tx1"/>
                </a:solidFill>
              </a:rPr>
              <a:t>, </a:t>
            </a:r>
            <a:r>
              <a:rPr lang="en-US" sz="2549" dirty="0" err="1" smtClean="0">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3856164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PPT%20Theme</Template>
  <TotalTime>2190</TotalTime>
  <Words>1281</Words>
  <Application>Microsoft Office PowerPoint</Application>
  <PresentationFormat>Widescreen</PresentationFormat>
  <Paragraphs>334</Paragraphs>
  <Slides>48</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Calibri</vt:lpstr>
      <vt:lpstr>Consolas</vt:lpstr>
      <vt:lpstr>Helvetica</vt:lpstr>
      <vt:lpstr>Helvetica Light</vt:lpstr>
      <vt:lpstr>Menlo Regular</vt:lpstr>
      <vt:lpstr>ＭＳ Ｐゴシック</vt:lpstr>
      <vt:lpstr>Segoe UI</vt:lpstr>
      <vt:lpstr>Segoe UI Light</vt:lpstr>
      <vt:lpstr>Segoe UI Semibold</vt:lpstr>
      <vt:lpstr>Wingdings</vt:lpstr>
      <vt:lpstr>PPT%20Theme</vt:lpstr>
      <vt:lpstr>Reconnect(); - Sevilla</vt:lpstr>
      <vt:lpstr>Xamarin 4</vt:lpstr>
      <vt:lpstr>Javier Suárez Ruiz</vt:lpstr>
      <vt:lpstr>PowerPoint Presentation</vt:lpstr>
      <vt:lpstr>PowerPoint Presentation</vt:lpstr>
      <vt:lpstr>Xamarin</vt:lpstr>
      <vt:lpstr>Xamarin: Aplicaciones nativas multiplataforma</vt:lpstr>
      <vt:lpstr>Xamarin</vt:lpstr>
      <vt:lpstr>Xamarin + Xamarin.Forms</vt:lpstr>
      <vt:lpstr>Windows APIs</vt:lpstr>
      <vt:lpstr>iOS – 100% API Coverage</vt:lpstr>
      <vt:lpstr>Android – 100% API Coverage</vt:lpstr>
      <vt:lpstr>Cualquier cosa que puedas hacer con Objective-C, Swift, o Java las podrás hacer con C# y Visual Studio con Xamarin.</vt:lpstr>
      <vt:lpstr>Rendimiento nativo</vt:lpstr>
      <vt:lpstr>✓Siempre al día!</vt:lpstr>
      <vt:lpstr>Estadísticas de código compartido</vt:lpstr>
      <vt:lpstr>Entrando en material</vt:lpstr>
      <vt:lpstr>MvvmCross</vt:lpstr>
      <vt:lpstr>HealthClinic.biz</vt:lpstr>
      <vt:lpstr>Windows 10 (Windows Universal Platform)</vt:lpstr>
      <vt:lpstr>Xamarin Classic &amp; MVVMCross</vt:lpstr>
      <vt:lpstr>Novedades</vt:lpstr>
      <vt:lpstr>¿Qué hay de Nuevo en la plataforma Xamarin?</vt:lpstr>
      <vt:lpstr>Visual Studio Integration Enhancements</vt:lpstr>
      <vt:lpstr>Xamarin.Forms 2.0</vt:lpstr>
      <vt:lpstr>Xamarin.Forms 2.0</vt:lpstr>
      <vt:lpstr>Xamarin.Forms 2.0</vt:lpstr>
      <vt:lpstr>Preview Technologies</vt:lpstr>
      <vt:lpstr>Inspector</vt:lpstr>
      <vt:lpstr>PowerPoint Presentation</vt:lpstr>
      <vt:lpstr>En teléfonos, la calidad cuesta</vt:lpstr>
      <vt:lpstr>Fragmentación Android</vt:lpstr>
      <vt:lpstr>Diversificación en iOS</vt:lpstr>
      <vt:lpstr>Complejidad de las Apps</vt:lpstr>
      <vt:lpstr>PowerPoint Presentation</vt:lpstr>
      <vt:lpstr>Xamarin Test Cloud: pruebas en cientos de dispositivos</vt:lpstr>
      <vt:lpstr>¿Qué hay Nuevo en Xamarin Test Cloud?</vt:lpstr>
      <vt:lpstr>UITests, Test Recorder &amp; Test Cloud</vt:lpstr>
      <vt:lpstr>Xamarin Insights – Real-time monitoring</vt:lpstr>
      <vt:lpstr>Xamarin Insights – Reportes</vt:lpstr>
      <vt:lpstr>Xamarin Insights – Track</vt:lpstr>
      <vt:lpstr>Xamarin Insights – Resolver problemas</vt:lpstr>
      <vt:lpstr>Xamarin Insights – Integración</vt:lpstr>
      <vt:lpstr>Xamarin Insights</vt:lpstr>
      <vt:lpstr>Xamarin Insights</vt:lpstr>
      <vt:lpstr>P &amp; R</vt:lpstr>
      <vt:lpstr>Xamarin </vt:lpstr>
      <vt:lpstr>PowerPoint Presentation</vt:lpstr>
    </vt:vector>
  </TitlesOfParts>
  <Company>MVP Award Program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Developer Readiness - Powered by MVPs</dc:title>
  <dc:subject>Windows 10 MVP Global Event</dc:subject>
  <dc:creator>JP.Clementi@microsoft.com</dc:creator>
  <cp:keywords>Microsoft MVP</cp:keywords>
  <cp:lastModifiedBy>Javier Suárez Ruiz</cp:lastModifiedBy>
  <cp:revision>37</cp:revision>
  <dcterms:created xsi:type="dcterms:W3CDTF">2015-04-22T15:30:39Z</dcterms:created>
  <dcterms:modified xsi:type="dcterms:W3CDTF">2015-12-09T19:41:32Z</dcterms:modified>
  <cp:category>Windows10</cp:category>
</cp:coreProperties>
</file>